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64" r:id="rId2"/>
  </p:sldMasterIdLst>
  <p:notesMasterIdLst>
    <p:notesMasterId r:id="rId43"/>
  </p:notesMasterIdLst>
  <p:handoutMasterIdLst>
    <p:handoutMasterId r:id="rId44"/>
  </p:handoutMasterIdLst>
  <p:sldIdLst>
    <p:sldId id="256" r:id="rId3"/>
    <p:sldId id="596" r:id="rId4"/>
    <p:sldId id="593" r:id="rId5"/>
    <p:sldId id="595" r:id="rId6"/>
    <p:sldId id="608" r:id="rId7"/>
    <p:sldId id="594" r:id="rId8"/>
    <p:sldId id="598" r:id="rId9"/>
    <p:sldId id="599" r:id="rId10"/>
    <p:sldId id="600" r:id="rId11"/>
    <p:sldId id="601" r:id="rId12"/>
    <p:sldId id="602" r:id="rId13"/>
    <p:sldId id="609" r:id="rId14"/>
    <p:sldId id="603" r:id="rId15"/>
    <p:sldId id="604" r:id="rId16"/>
    <p:sldId id="606" r:id="rId17"/>
    <p:sldId id="607" r:id="rId18"/>
    <p:sldId id="610" r:id="rId19"/>
    <p:sldId id="612" r:id="rId20"/>
    <p:sldId id="605" r:id="rId21"/>
    <p:sldId id="613" r:id="rId22"/>
    <p:sldId id="611" r:id="rId23"/>
    <p:sldId id="614" r:id="rId24"/>
    <p:sldId id="616" r:id="rId25"/>
    <p:sldId id="617" r:id="rId26"/>
    <p:sldId id="618" r:id="rId27"/>
    <p:sldId id="619" r:id="rId28"/>
    <p:sldId id="620" r:id="rId29"/>
    <p:sldId id="621" r:id="rId30"/>
    <p:sldId id="630" r:id="rId31"/>
    <p:sldId id="622" r:id="rId32"/>
    <p:sldId id="623" r:id="rId33"/>
    <p:sldId id="624" r:id="rId34"/>
    <p:sldId id="625" r:id="rId35"/>
    <p:sldId id="626" r:id="rId36"/>
    <p:sldId id="627" r:id="rId37"/>
    <p:sldId id="628" r:id="rId38"/>
    <p:sldId id="482" r:id="rId39"/>
    <p:sldId id="629" r:id="rId40"/>
    <p:sldId id="561" r:id="rId41"/>
    <p:sldId id="296" r:id="rId42"/>
  </p:sldIdLst>
  <p:sldSz cx="9144000" cy="6858000" type="screen4x3"/>
  <p:notesSz cx="7053263" cy="93091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000066"/>
    <a:srgbClr val="003300"/>
    <a:srgbClr val="FF0000"/>
    <a:srgbClr val="660066"/>
    <a:srgbClr val="990000"/>
    <a:srgbClr val="CC6600"/>
    <a:srgbClr val="00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สไตล์สีอ่อน 2 - เน้น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สไตล์สีอ่อน 2 - เน้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สไตล์สีปานกลาง 1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สไตล์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สไตล์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สไตล์ธีม 2 - เน้น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1" autoAdjust="0"/>
    <p:restoredTop sz="94434" autoAdjust="0"/>
  </p:normalViewPr>
  <p:slideViewPr>
    <p:cSldViewPr>
      <p:cViewPr varScale="1">
        <p:scale>
          <a:sx n="70" d="100"/>
          <a:sy n="70" d="100"/>
        </p:scale>
        <p:origin x="14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56194" cy="465381"/>
          </a:xfrm>
          <a:prstGeom prst="rect">
            <a:avLst/>
          </a:prstGeom>
        </p:spPr>
        <p:txBody>
          <a:bodyPr vert="horz" lIns="92308" tIns="46153" rIns="92308" bIns="461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995425" y="0"/>
            <a:ext cx="3056194" cy="465381"/>
          </a:xfrm>
          <a:prstGeom prst="rect">
            <a:avLst/>
          </a:prstGeom>
        </p:spPr>
        <p:txBody>
          <a:bodyPr vert="horz" lIns="92308" tIns="46153" rIns="92308" bIns="46153" rtlCol="0"/>
          <a:lstStyle>
            <a:lvl1pPr algn="r">
              <a:defRPr sz="1200"/>
            </a:lvl1pPr>
          </a:lstStyle>
          <a:p>
            <a:fld id="{0F30E401-5239-44F1-A359-A76C9D2E2661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2" y="8842233"/>
            <a:ext cx="3056194" cy="465380"/>
          </a:xfrm>
          <a:prstGeom prst="rect">
            <a:avLst/>
          </a:prstGeom>
        </p:spPr>
        <p:txBody>
          <a:bodyPr vert="horz" lIns="92308" tIns="46153" rIns="92308" bIns="461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995425" y="8842233"/>
            <a:ext cx="3056194" cy="465380"/>
          </a:xfrm>
          <a:prstGeom prst="rect">
            <a:avLst/>
          </a:prstGeom>
        </p:spPr>
        <p:txBody>
          <a:bodyPr vert="horz" lIns="92308" tIns="46153" rIns="92308" bIns="46153" rtlCol="0" anchor="b"/>
          <a:lstStyle>
            <a:lvl1pPr algn="r">
              <a:defRPr sz="1200"/>
            </a:lvl1pPr>
          </a:lstStyle>
          <a:p>
            <a:fld id="{B6ABBF94-4B92-4D68-9803-5ED4DFA45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75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56414" cy="465455"/>
          </a:xfrm>
          <a:prstGeom prst="rect">
            <a:avLst/>
          </a:prstGeom>
        </p:spPr>
        <p:txBody>
          <a:bodyPr vert="horz" lIns="92308" tIns="46153" rIns="92308" bIns="4615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95219" y="2"/>
            <a:ext cx="3056414" cy="465455"/>
          </a:xfrm>
          <a:prstGeom prst="rect">
            <a:avLst/>
          </a:prstGeom>
        </p:spPr>
        <p:txBody>
          <a:bodyPr vert="horz" lIns="92308" tIns="46153" rIns="92308" bIns="46153" rtlCol="0"/>
          <a:lstStyle>
            <a:lvl1pPr algn="r">
              <a:defRPr sz="1200"/>
            </a:lvl1pPr>
          </a:lstStyle>
          <a:p>
            <a:fld id="{A9C35249-EAB9-4A33-AE6B-A92C76F17146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2963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8" tIns="46153" rIns="92308" bIns="46153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5327" y="4421824"/>
            <a:ext cx="5642610" cy="4189095"/>
          </a:xfrm>
          <a:prstGeom prst="rect">
            <a:avLst/>
          </a:prstGeom>
        </p:spPr>
        <p:txBody>
          <a:bodyPr vert="horz" lIns="92308" tIns="46153" rIns="92308" bIns="46153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3" y="8842031"/>
            <a:ext cx="3056414" cy="465455"/>
          </a:xfrm>
          <a:prstGeom prst="rect">
            <a:avLst/>
          </a:prstGeom>
        </p:spPr>
        <p:txBody>
          <a:bodyPr vert="horz" lIns="92308" tIns="46153" rIns="92308" bIns="4615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95219" y="8842031"/>
            <a:ext cx="3056414" cy="465455"/>
          </a:xfrm>
          <a:prstGeom prst="rect">
            <a:avLst/>
          </a:prstGeom>
        </p:spPr>
        <p:txBody>
          <a:bodyPr vert="horz" lIns="92308" tIns="46153" rIns="92308" bIns="46153" rtlCol="0" anchor="b"/>
          <a:lstStyle>
            <a:lvl1pPr algn="r">
              <a:defRPr sz="1200"/>
            </a:lvl1pPr>
          </a:lstStyle>
          <a:p>
            <a:fld id="{C8D7AEF5-28D7-4C54-B7B3-2A4BAD7AB97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41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7AEF5-28D7-4C54-B7B3-2A4BAD7AB97F}" type="slidenum">
              <a:rPr lang="th-TH" smtClean="0"/>
              <a:pPr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614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0" name="Oval 38"/>
          <p:cNvSpPr>
            <a:spLocks noChangeArrowheads="1"/>
          </p:cNvSpPr>
          <p:nvPr/>
        </p:nvSpPr>
        <p:spPr bwMode="gray">
          <a:xfrm>
            <a:off x="684213" y="333375"/>
            <a:ext cx="5905500" cy="5761038"/>
          </a:xfrm>
          <a:prstGeom prst="ellipse">
            <a:avLst/>
          </a:prstGeom>
          <a:gradFill rotWithShape="1">
            <a:gsLst>
              <a:gs pos="0">
                <a:schemeClr val="bg2">
                  <a:alpha val="48000"/>
                </a:schemeClr>
              </a:gs>
              <a:gs pos="100000">
                <a:schemeClr val="bg2">
                  <a:gamma/>
                  <a:tint val="0"/>
                  <a:invGamma/>
                  <a:alpha val="8000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111" name="Rectangle 39"/>
          <p:cNvSpPr>
            <a:spLocks noChangeArrowheads="1"/>
          </p:cNvSpPr>
          <p:nvPr/>
        </p:nvSpPr>
        <p:spPr bwMode="ltGray">
          <a:xfrm>
            <a:off x="0" y="4437063"/>
            <a:ext cx="9144000" cy="17287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112" name="Oval 40"/>
          <p:cNvSpPr>
            <a:spLocks noChangeArrowheads="1"/>
          </p:cNvSpPr>
          <p:nvPr/>
        </p:nvSpPr>
        <p:spPr bwMode="gray">
          <a:xfrm>
            <a:off x="971550" y="1628775"/>
            <a:ext cx="3529013" cy="367188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endParaRPr lang="th-TH"/>
          </a:p>
        </p:txBody>
      </p:sp>
      <p:sp>
        <p:nvSpPr>
          <p:cNvPr id="3114" name="Oval 42"/>
          <p:cNvSpPr>
            <a:spLocks noChangeArrowheads="1"/>
          </p:cNvSpPr>
          <p:nvPr/>
        </p:nvSpPr>
        <p:spPr bwMode="gray">
          <a:xfrm>
            <a:off x="1258888" y="260350"/>
            <a:ext cx="935037" cy="936625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endParaRPr lang="th-TH"/>
          </a:p>
        </p:txBody>
      </p:sp>
      <p:sp>
        <p:nvSpPr>
          <p:cNvPr id="3115" name="Oval 43"/>
          <p:cNvSpPr>
            <a:spLocks noChangeArrowheads="1"/>
          </p:cNvSpPr>
          <p:nvPr/>
        </p:nvSpPr>
        <p:spPr bwMode="gray">
          <a:xfrm>
            <a:off x="4211638" y="2636838"/>
            <a:ext cx="1223962" cy="1223962"/>
          </a:xfrm>
          <a:prstGeom prst="ellipse">
            <a:avLst/>
          </a:prstGeom>
          <a:solidFill>
            <a:srgbClr val="1BABE5">
              <a:alpha val="1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581400" y="6400800"/>
            <a:ext cx="2209800" cy="244475"/>
          </a:xfrm>
        </p:spPr>
        <p:txBody>
          <a:bodyPr/>
          <a:lstStyle>
            <a:lvl1pPr algn="ctr">
              <a:defRPr sz="1200"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5934075" y="6391275"/>
            <a:ext cx="1933575" cy="244475"/>
          </a:xfrm>
        </p:spPr>
        <p:txBody>
          <a:bodyPr/>
          <a:lstStyle>
            <a:lvl1pPr>
              <a:defRPr sz="1200" b="1" i="1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1000" y="6400800"/>
            <a:ext cx="2133600" cy="244475"/>
          </a:xfrm>
        </p:spPr>
        <p:txBody>
          <a:bodyPr/>
          <a:lstStyle>
            <a:lvl1pPr algn="l">
              <a:defRPr sz="1200"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7762875" y="62865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i="1"/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67200" y="1219200"/>
            <a:ext cx="4495800" cy="17526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th-TH" noProof="0" smtClean="0"/>
              <a:t>คลิกเพื่อแก้ไขลักษณะชื่อเรื่องต้นแบบ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486400"/>
            <a:ext cx="76200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th-TH" noProof="0" smtClean="0"/>
              <a:t>คลิกเพื่อแก้ไขลักษณะชื่อเรื่องรองต้นแบบ</a:t>
            </a:r>
            <a:endParaRPr lang="en-US" noProof="0" smtClean="0"/>
          </a:p>
        </p:txBody>
      </p:sp>
      <p:sp>
        <p:nvSpPr>
          <p:cNvPr id="3121" name="Oval 49"/>
          <p:cNvSpPr>
            <a:spLocks noChangeArrowheads="1"/>
          </p:cNvSpPr>
          <p:nvPr/>
        </p:nvSpPr>
        <p:spPr bwMode="gray">
          <a:xfrm>
            <a:off x="993775" y="1651000"/>
            <a:ext cx="3490913" cy="3629025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122" name="Oval 50"/>
          <p:cNvSpPr>
            <a:spLocks noChangeArrowheads="1"/>
          </p:cNvSpPr>
          <p:nvPr/>
        </p:nvSpPr>
        <p:spPr bwMode="gray">
          <a:xfrm>
            <a:off x="1276350" y="277813"/>
            <a:ext cx="900113" cy="900112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116" name="Oval 44"/>
          <p:cNvSpPr>
            <a:spLocks noChangeArrowheads="1"/>
          </p:cNvSpPr>
          <p:nvPr/>
        </p:nvSpPr>
        <p:spPr bwMode="gray">
          <a:xfrm>
            <a:off x="3856038" y="3500438"/>
            <a:ext cx="1582737" cy="1582737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pPr algn="ctr"/>
            <a:endParaRPr lang="th-TH"/>
          </a:p>
        </p:txBody>
      </p:sp>
      <p:sp>
        <p:nvSpPr>
          <p:cNvPr id="3123" name="Oval 51"/>
          <p:cNvSpPr>
            <a:spLocks noChangeArrowheads="1"/>
          </p:cNvSpPr>
          <p:nvPr/>
        </p:nvSpPr>
        <p:spPr bwMode="gray">
          <a:xfrm>
            <a:off x="3881438" y="3521075"/>
            <a:ext cx="1533525" cy="1543050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113" name="Oval 41"/>
          <p:cNvSpPr>
            <a:spLocks noChangeArrowheads="1"/>
          </p:cNvSpPr>
          <p:nvPr/>
        </p:nvSpPr>
        <p:spPr bwMode="gray">
          <a:xfrm>
            <a:off x="323850" y="1268413"/>
            <a:ext cx="1438275" cy="1511300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endParaRPr lang="th-TH"/>
          </a:p>
        </p:txBody>
      </p:sp>
      <p:sp>
        <p:nvSpPr>
          <p:cNvPr id="3124" name="Oval 52"/>
          <p:cNvSpPr>
            <a:spLocks noChangeArrowheads="1"/>
          </p:cNvSpPr>
          <p:nvPr/>
        </p:nvSpPr>
        <p:spPr bwMode="gray">
          <a:xfrm>
            <a:off x="330200" y="1287463"/>
            <a:ext cx="1419225" cy="1462087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ตัวแทนวันที่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300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ตัวแทนวันที่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567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5765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67250" y="1676400"/>
            <a:ext cx="405765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4253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ท้ายกระดาษ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8" name="ตัวแทนหมายเลขภาพนิ่ง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แทนวันที่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823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7948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055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504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075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ตัวแทนวันที่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042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57975" y="609600"/>
            <a:ext cx="2066925" cy="5715000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48375" cy="57150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ตัวแทนวันที่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1513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7806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8577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12555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752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7722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0462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6586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82947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21068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7087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296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Oval 105"/>
          <p:cNvSpPr>
            <a:spLocks noChangeArrowheads="1"/>
          </p:cNvSpPr>
          <p:nvPr/>
        </p:nvSpPr>
        <p:spPr bwMode="gray">
          <a:xfrm>
            <a:off x="179388" y="0"/>
            <a:ext cx="6804025" cy="6858000"/>
          </a:xfrm>
          <a:prstGeom prst="ellipse">
            <a:avLst/>
          </a:prstGeom>
          <a:gradFill rotWithShape="1">
            <a:gsLst>
              <a:gs pos="0">
                <a:schemeClr val="bg2">
                  <a:alpha val="44000"/>
                </a:schemeClr>
              </a:gs>
              <a:gs pos="100000">
                <a:schemeClr val="bg2">
                  <a:gamma/>
                  <a:tint val="0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1130" name="Rectangle 106"/>
          <p:cNvSpPr>
            <a:spLocks noChangeArrowheads="1"/>
          </p:cNvSpPr>
          <p:nvPr/>
        </p:nvSpPr>
        <p:spPr bwMode="gray">
          <a:xfrm>
            <a:off x="0" y="549275"/>
            <a:ext cx="9144000" cy="647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1131" name="Oval 107"/>
          <p:cNvSpPr>
            <a:spLocks noChangeArrowheads="1"/>
          </p:cNvSpPr>
          <p:nvPr/>
        </p:nvSpPr>
        <p:spPr bwMode="gray">
          <a:xfrm>
            <a:off x="1116013" y="58738"/>
            <a:ext cx="865187" cy="89217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endParaRPr lang="th-TH"/>
          </a:p>
        </p:txBody>
      </p:sp>
      <p:sp>
        <p:nvSpPr>
          <p:cNvPr id="1132" name="Oval 108"/>
          <p:cNvSpPr>
            <a:spLocks noChangeArrowheads="1"/>
          </p:cNvSpPr>
          <p:nvPr/>
        </p:nvSpPr>
        <p:spPr bwMode="gray">
          <a:xfrm>
            <a:off x="8101013" y="106363"/>
            <a:ext cx="790575" cy="830262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endParaRPr lang="th-TH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76400"/>
            <a:ext cx="82677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532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534150"/>
            <a:ext cx="8382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057400" y="609600"/>
            <a:ext cx="6019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34150"/>
            <a:ext cx="19050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1135" name="Oval 111"/>
          <p:cNvSpPr>
            <a:spLocks noChangeArrowheads="1"/>
          </p:cNvSpPr>
          <p:nvPr/>
        </p:nvSpPr>
        <p:spPr bwMode="gray">
          <a:xfrm>
            <a:off x="1133475" y="76200"/>
            <a:ext cx="828675" cy="857250"/>
          </a:xfrm>
          <a:prstGeom prst="ellipse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1133" name="Oval 109"/>
          <p:cNvSpPr>
            <a:spLocks noChangeArrowheads="1"/>
          </p:cNvSpPr>
          <p:nvPr/>
        </p:nvSpPr>
        <p:spPr bwMode="gray">
          <a:xfrm>
            <a:off x="179388" y="333375"/>
            <a:ext cx="1152525" cy="1223963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9000"/>
              </a:srgbClr>
            </a:outerShdw>
          </a:effectLst>
        </p:spPr>
        <p:txBody>
          <a:bodyPr wrap="none" anchor="ctr"/>
          <a:lstStyle/>
          <a:p>
            <a:endParaRPr lang="th-TH"/>
          </a:p>
        </p:txBody>
      </p:sp>
      <p:sp>
        <p:nvSpPr>
          <p:cNvPr id="1134" name="Oval 110"/>
          <p:cNvSpPr>
            <a:spLocks noChangeArrowheads="1"/>
          </p:cNvSpPr>
          <p:nvPr/>
        </p:nvSpPr>
        <p:spPr bwMode="gray">
          <a:xfrm>
            <a:off x="190500" y="352425"/>
            <a:ext cx="1128713" cy="1185863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1136" name="Oval 112"/>
          <p:cNvSpPr>
            <a:spLocks noChangeArrowheads="1"/>
          </p:cNvSpPr>
          <p:nvPr/>
        </p:nvSpPr>
        <p:spPr bwMode="gray">
          <a:xfrm>
            <a:off x="8120063" y="123825"/>
            <a:ext cx="757237" cy="795338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31EA1BA-3908-4665-8C41-0133C7A4B340}" type="datetimeFigureOut">
              <a:rPr lang="th-TH" smtClean="0"/>
              <a:pPr/>
              <a:t>30/05/61</a:t>
            </a:fld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986821-0C51-472E-9B1E-D563377DCADE}" type="slidenum">
              <a:rPr lang="th-TH" smtClean="0"/>
              <a:pPr/>
              <a:t>‹#›</a:t>
            </a:fld>
            <a:endParaRPr lang="th-TH"/>
          </a:p>
        </p:txBody>
      </p:sp>
      <p:pic>
        <p:nvPicPr>
          <p:cNvPr id="1031" name="Picture 7" descr="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ulim" pitchFamily="34" charset="-127"/>
          <a:ea typeface="Gulim" pitchFamily="34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ulim" pitchFamily="34" charset="-127"/>
          <a:ea typeface="Gulim" pitchFamily="34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ulim" pitchFamily="34" charset="-127"/>
          <a:ea typeface="Gulim" pitchFamily="34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ulim" pitchFamily="34" charset="-127"/>
          <a:ea typeface="Gulim" pitchFamily="34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ulim" pitchFamily="34" charset="-127"/>
          <a:ea typeface="Gulim" pitchFamily="34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ulim" pitchFamily="34" charset="-127"/>
          <a:ea typeface="Gulim" pitchFamily="34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ulim" pitchFamily="34" charset="-127"/>
          <a:ea typeface="Gulim" pitchFamily="34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ulim" pitchFamily="34" charset="-127"/>
          <a:ea typeface="Gulim" pitchFamily="34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0" name="Picture 6" descr="http://4.bp.blogspot.com/-g5d7RU8SKPA/UIP4TqWERQI/AAAAAAAABLI/l6X6Q7ioA7s/s1600/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0" y="1190730"/>
            <a:ext cx="1734214" cy="17342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GGp-KbpZv3R6PmVwwpazFuogLl3oqsS6m4oJpaXVRY9J5To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20" y="3401540"/>
            <a:ext cx="2628788" cy="2547740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687214"/>
            <a:ext cx="8942388" cy="1517650"/>
          </a:xfrm>
        </p:spPr>
        <p:txBody>
          <a:bodyPr>
            <a:noAutofit/>
          </a:bodyPr>
          <a:lstStyle/>
          <a:p>
            <a:r>
              <a:rPr lang="th-TH" sz="6000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6000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มาตรฐาน </a:t>
            </a:r>
            <a:r>
              <a:rPr lang="en-US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</a:t>
            </a:r>
            <a:br>
              <a:rPr lang="en-US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คุณภาพของผู้เรียน/ผู้รับบริการ</a:t>
            </a:r>
            <a:r>
              <a:rPr lang="en-US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r>
              <a:rPr lang="en-US" sz="60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60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lang="en-US" sz="6000" dirty="0">
              <a:solidFill>
                <a:srgbClr val="00206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6389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259632" y="548680"/>
            <a:ext cx="6929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มาตรฐาน 1</a:t>
            </a:r>
            <a:endParaRPr lang="th-TH" sz="40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1043608" y="1844824"/>
            <a:ext cx="74168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การเรียนรู้</a:t>
            </a:r>
            <a:b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</a:t>
            </a:r>
            <a:r>
              <a:rPr lang="en-US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# </a:t>
            </a:r>
            <a: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ด้วยการมีส่วนร่วม</a:t>
            </a:r>
            <a:b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</a:t>
            </a:r>
            <a:r>
              <a:rPr lang="en-US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# </a:t>
            </a:r>
            <a: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ไม่เน้นการบรรยาย</a:t>
            </a:r>
            <a:b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</a:t>
            </a:r>
            <a:r>
              <a:rPr lang="en-US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#</a:t>
            </a:r>
            <a:r>
              <a:rPr lang="th-TH" sz="44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มุ่งเน้นนำไปใช้ / ประยุกต์ใช้ในการปฏิบัติ</a:t>
            </a:r>
            <a:endParaRPr lang="th-TH" sz="4800" b="1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363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259632" y="548680"/>
            <a:ext cx="6929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มาตรฐาน 1</a:t>
            </a:r>
            <a:endParaRPr lang="th-TH" sz="40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179512" y="1737384"/>
            <a:ext cx="928903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การศึกษาขั้นพื้นฐาน</a:t>
            </a:r>
            <a:endParaRPr lang="en-US" b="1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th-TH" b="1" dirty="0"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    </a:t>
            </a:r>
            <a: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ตัวบ่งชี้ 1.1 ผู้เรียนการศึกษาขั้นพื้นฐานมีคุณธรรม</a:t>
            </a:r>
            <a:endParaRPr lang="en-US" sz="2600" b="1" dirty="0" smtClean="0">
              <a:solidFill>
                <a:srgbClr val="99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th-TH" sz="2600" b="1" dirty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ตัวบ่งชี้ 1.2 ผู้เรียนการศึกษาขั้นพื้นฐานมีทักษะกระบวนการคิด ทักษะการแสวงหาความรู้ </a:t>
            </a:r>
            <a:b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เรียนรู้อย่างต่อเนื่อง และสามารถนำไปประยุกต์ใช้ในการดำรงชีวิต</a:t>
            </a:r>
            <a:endParaRPr lang="en-US" sz="2600" b="1" dirty="0" smtClean="0">
              <a:solidFill>
                <a:srgbClr val="99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 ตัวบ่งชี้ 1.3 ผู้เรียนการศึกษาขั้นพื้นฐานมีความรู้พื้นฐาน</a:t>
            </a:r>
            <a:r>
              <a:rPr lang="en-US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</a:p>
          <a:p>
            <a:r>
              <a:rPr lang="th-TH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การศึกษา</a:t>
            </a:r>
            <a:r>
              <a:rPr lang="th-TH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ต่อเนื่อง</a:t>
            </a:r>
            <a:endParaRPr lang="en-US" b="1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th-TH" sz="2600" b="1" dirty="0"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r>
              <a:rPr lang="th-TH" sz="2600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     </a:t>
            </a:r>
            <a: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ตัว</a:t>
            </a:r>
            <a:r>
              <a:rPr lang="th-TH" sz="2600" b="1" dirty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บ่งชี้ 1.4 ผู้เรียนหรือผู้เข้ารับการอบรมมีความรู้ ความสามารถ และทักษะในการประกอบอาชีพ</a:t>
            </a:r>
            <a:endParaRPr lang="en-US" sz="2600" b="1" dirty="0">
              <a:solidFill>
                <a:srgbClr val="99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 ตัว</a:t>
            </a:r>
            <a:r>
              <a:rPr lang="th-TH" sz="2600" b="1" dirty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บ่งชี้ 1.5 ผู้เรียนหรือผู้เข้ารับการอบรมปฏิบัติตนตามหลักปรัชญาของเศรษฐกิจพอเพียง</a:t>
            </a:r>
            <a:endParaRPr lang="en-US" sz="2600" b="1" dirty="0">
              <a:solidFill>
                <a:srgbClr val="99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 ตัว</a:t>
            </a:r>
            <a:r>
              <a:rPr lang="th-TH" sz="2600" b="1" dirty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บ่งชี้ 1.6 ผู้เรียนหรือผู้เข้ารับการอบรมสามารถใช้เทคโนโลยีได้อย่างเหมาะสม</a:t>
            </a:r>
            <a:endParaRPr lang="en-US" sz="2600" b="1" dirty="0">
              <a:solidFill>
                <a:srgbClr val="99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th-TH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การศึกษา</a:t>
            </a:r>
            <a:r>
              <a:rPr lang="th-TH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ตามอัธยาศัย</a:t>
            </a:r>
            <a:endParaRPr lang="en-US" b="1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th-TH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      </a:t>
            </a:r>
            <a:r>
              <a:rPr lang="th-TH" sz="2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ตัว</a:t>
            </a:r>
            <a:r>
              <a:rPr lang="th-TH" sz="2600" b="1" dirty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บ่งชี้ 1.7 ผู้รับบริการได้รับความรู้และ/หรือประสบการณ์จากการเข้าร่วมกิจกรรม/โครงการการศึกษาตามอัธยาศัย</a:t>
            </a:r>
            <a:endParaRPr lang="en-US" sz="2600" b="1" dirty="0">
              <a:solidFill>
                <a:srgbClr val="99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r>
              <a:rPr lang="en-US" b="1" dirty="0"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b="1" dirty="0"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lang="th-TH" b="1" dirty="0">
              <a:solidFill>
                <a:srgbClr val="00206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3593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259632" y="548680"/>
            <a:ext cx="6929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มาตรฐาน 1</a:t>
            </a:r>
            <a:endParaRPr lang="th-TH" sz="40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611560" y="1954575"/>
            <a:ext cx="92890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วิทยากรแกนนำแต่ละกลุ่มย่อย</a:t>
            </a:r>
            <a:br>
              <a:rPr lang="th-TH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</a:t>
            </a:r>
            <a:r>
              <a:rPr lang="th-TH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ศึกษาทำความเข้าใจในรายละเอียด </a:t>
            </a:r>
            <a:r>
              <a:rPr lang="th-TH" sz="4000" b="1" dirty="0" err="1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</a:t>
            </a:r>
            <a:r>
              <a:rPr lang="en-US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1.1 – 1.7</a:t>
            </a:r>
            <a:br>
              <a:rPr lang="en-US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r>
              <a:rPr lang="th-TH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(คำอธิบาย / เกณฑ์การพิจารณา / เกณฑ์การให้คะแนน)</a:t>
            </a:r>
            <a:r>
              <a:rPr lang="en-US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2. </a:t>
            </a:r>
            <a:r>
              <a:rPr lang="th-TH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แลกเปลี่ยนความคิดเห็นร่วมกัน</a:t>
            </a:r>
            <a:r>
              <a:rPr lang="en-US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</a:t>
            </a:r>
            <a:r>
              <a:rPr lang="th-TH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(แนวทางการดำเนินงาน)</a:t>
            </a:r>
            <a:r>
              <a:rPr lang="en-US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3. </a:t>
            </a:r>
            <a:r>
              <a:rPr lang="th-TH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ระบุและบันทึกข้อสง</a:t>
            </a:r>
            <a:r>
              <a:rPr lang="th-TH" sz="40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สัยหรือสิ่งที่ไม่เข้าใจ ในแต่ละ </a:t>
            </a:r>
            <a:r>
              <a:rPr lang="th-TH" sz="4000" b="1" dirty="0" err="1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40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</a:t>
            </a:r>
            <a:endParaRPr lang="th-TH" sz="4000" b="1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0" name="Picture 6" descr="http://4.bp.blogspot.com/-g5d7RU8SKPA/UIP4TqWERQI/AAAAAAAABLI/l6X6Q7ioA7s/s1600/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0" y="1190730"/>
            <a:ext cx="1734214" cy="17342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GGp-KbpZv3R6PmVwwpazFuogLl3oqsS6m4oJpaXVRY9J5To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20" y="3401540"/>
            <a:ext cx="2628788" cy="2547740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687214"/>
            <a:ext cx="8942388" cy="1517650"/>
          </a:xfrm>
        </p:spPr>
        <p:txBody>
          <a:bodyPr>
            <a:noAutofit/>
          </a:bodyPr>
          <a:lstStyle/>
          <a:p>
            <a:r>
              <a:rPr lang="th-TH" sz="4400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4400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400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</a:t>
            </a:r>
            <a:r>
              <a:rPr lang="th-TH" sz="4400" dirty="0" err="1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44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44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1.1 </a:t>
            </a:r>
            <a:r>
              <a:rPr lang="en-US" sz="44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	</a:t>
            </a:r>
            <a:r>
              <a:rPr lang="th-TH" sz="44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44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4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ผู้เรียน</a:t>
            </a:r>
            <a:r>
              <a:rPr lang="th-TH" sz="44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การศึกษาขั้นพื้นฐานมีคุณธรรม</a:t>
            </a:r>
            <a:r>
              <a:rPr lang="en-US" sz="4400" dirty="0"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400" dirty="0"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4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4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lang="en-US" sz="4400" dirty="0">
              <a:solidFill>
                <a:srgbClr val="00206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5720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th-TH" sz="3600" b="1" dirty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1.1 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971600" y="1774557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การกำหนดค่าเป้าหมายด้านคุณธรรม ทำ</a:t>
            </a:r>
            <a:r>
              <a:rPr lang="th-TH" sz="3600" b="1" dirty="0" smtClean="0">
                <a:solidFill>
                  <a:srgbClr val="99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อย่างไร</a:t>
            </a:r>
            <a:endParaRPr lang="th-TH" sz="3600" b="1" dirty="0">
              <a:solidFill>
                <a:srgbClr val="99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2" name="ลูกศรขวา 1"/>
          <p:cNvSpPr/>
          <p:nvPr/>
        </p:nvSpPr>
        <p:spPr bwMode="auto">
          <a:xfrm>
            <a:off x="0" y="2780928"/>
            <a:ext cx="2555776" cy="1872208"/>
          </a:xfrm>
          <a:prstGeom prst="rightArrow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60 </a:t>
            </a: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1.2</a:t>
            </a: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)</a:t>
            </a:r>
          </a:p>
        </p:txBody>
      </p:sp>
      <p:sp>
        <p:nvSpPr>
          <p:cNvPr id="3" name="สี่เหลี่ยมผืนผ้า 2"/>
          <p:cNvSpPr/>
          <p:nvPr/>
        </p:nvSpPr>
        <p:spPr bwMode="auto">
          <a:xfrm>
            <a:off x="2555776" y="3140968"/>
            <a:ext cx="5832648" cy="1080120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ค่าเป้าหมายสูงสุด </a:t>
            </a:r>
            <a:b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(แผนพัฒนาการศึกษาของสถานศึกษา)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380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1.1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62749"/>
              </p:ext>
            </p:extLst>
          </p:nvPr>
        </p:nvGraphicFramePr>
        <p:xfrm>
          <a:off x="323528" y="1700808"/>
          <a:ext cx="8496943" cy="3017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3849"/>
                <a:gridCol w="1213849"/>
                <a:gridCol w="1028686"/>
                <a:gridCol w="1008112"/>
                <a:gridCol w="1296144"/>
                <a:gridCol w="1522454"/>
                <a:gridCol w="1213849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ระดับ</a:t>
                      </a:r>
                      <a:endParaRPr lang="th-TH" dirty="0">
                        <a:solidFill>
                          <a:srgbClr val="FFFF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ภาคเรียน 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</a:t>
                      </a:r>
                      <a:r>
                        <a:rPr lang="th-TH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/ 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dirty="0">
                        <a:solidFill>
                          <a:srgbClr val="FFFF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ค่าเป้าหมายสูงสุด</a:t>
                      </a:r>
                      <a:endParaRPr lang="th-TH" dirty="0">
                        <a:solidFill>
                          <a:srgbClr val="FFFF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จำนวน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พอใช้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ดี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ดีมาก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ร้อยละ</a:t>
                      </a:r>
                      <a:b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</a:br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ระดับ ดีมาก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ประถม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37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21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9</a:t>
                      </a:r>
                      <a:endParaRPr lang="en-US" sz="2800" b="1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7</a:t>
                      </a:r>
                      <a:endParaRPr lang="en-US" sz="2800" b="1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990000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18.92</a:t>
                      </a:r>
                      <a:endParaRPr lang="en-US" sz="2800" b="1" dirty="0">
                        <a:solidFill>
                          <a:srgbClr val="990000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ม.ต้น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122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53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31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38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990000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31.15</a:t>
                      </a:r>
                      <a:endParaRPr lang="en-US" sz="2800" b="1" dirty="0">
                        <a:solidFill>
                          <a:srgbClr val="990000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ม.ปลาย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154</a:t>
                      </a:r>
                      <a:endParaRPr lang="en-US" sz="2800" b="1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66</a:t>
                      </a:r>
                      <a:endParaRPr lang="en-US" sz="2800" b="1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57</a:t>
                      </a:r>
                      <a:endParaRPr lang="en-US" sz="2800" b="1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31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990000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20.13</a:t>
                      </a:r>
                      <a:endParaRPr lang="en-US" sz="2800" b="1" dirty="0">
                        <a:solidFill>
                          <a:srgbClr val="990000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สี่เหลี่ยมผืนผ้า 1"/>
          <p:cNvSpPr/>
          <p:nvPr/>
        </p:nvSpPr>
        <p:spPr bwMode="auto">
          <a:xfrm>
            <a:off x="7740352" y="3209568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latin typeface="AngsanaUPC" panose="02020503050405090304" pitchFamily="18" charset="-34"/>
                <a:cs typeface="AngsanaUPC" panose="02020503050405090304" pitchFamily="18" charset="-34"/>
              </a:rPr>
              <a:t>25.00</a:t>
            </a:r>
            <a:endParaRPr lang="th-TH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7740352" y="3717032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37.00</a:t>
            </a:r>
            <a:endParaRPr lang="th-TH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7740352" y="4224496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27.00</a:t>
            </a:r>
            <a:endParaRPr lang="th-TH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4631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1.1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49164"/>
              </p:ext>
            </p:extLst>
          </p:nvPr>
        </p:nvGraphicFramePr>
        <p:xfrm>
          <a:off x="323528" y="1700808"/>
          <a:ext cx="8208914" cy="2590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28690"/>
                <a:gridCol w="1428690"/>
                <a:gridCol w="1428690"/>
                <a:gridCol w="1210755"/>
                <a:gridCol w="1186539"/>
                <a:gridCol w="152555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ระดับ</a:t>
                      </a:r>
                      <a:endParaRPr lang="th-TH" dirty="0">
                        <a:solidFill>
                          <a:srgbClr val="FFFF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ร้อยละ</a:t>
                      </a:r>
                      <a:b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</a:br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ระดับ ดีมาก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ค่าเป้าหมายในแผนพัฒนาการศึกษา</a:t>
                      </a:r>
                      <a:endParaRPr lang="th-TH" dirty="0">
                        <a:solidFill>
                          <a:srgbClr val="FFFF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2562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2563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2564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ประถม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990000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18.92</a:t>
                      </a:r>
                      <a:endParaRPr lang="en-US" sz="2800" b="1" dirty="0">
                        <a:solidFill>
                          <a:srgbClr val="990000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19.50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21.00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23.00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25.00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ม.ต้น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990000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31.15</a:t>
                      </a:r>
                      <a:endParaRPr lang="en-US" sz="2800" b="1" dirty="0">
                        <a:solidFill>
                          <a:srgbClr val="990000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32.50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33.50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35.00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37.00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ม.ปลาย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990000"/>
                          </a:solidFill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20.13</a:t>
                      </a:r>
                      <a:endParaRPr lang="en-US" sz="2800" b="1" dirty="0">
                        <a:solidFill>
                          <a:srgbClr val="990000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21.50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23.50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25.00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27.00</a:t>
                      </a:r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สี่เหลี่ยมผืนผ้ามุมมน 2"/>
          <p:cNvSpPr/>
          <p:nvPr/>
        </p:nvSpPr>
        <p:spPr bwMode="auto">
          <a:xfrm>
            <a:off x="3131840" y="5445224"/>
            <a:ext cx="129614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61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 bwMode="auto">
          <a:xfrm>
            <a:off x="4499992" y="4961178"/>
            <a:ext cx="129614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62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 bwMode="auto">
          <a:xfrm>
            <a:off x="5868144" y="4653136"/>
            <a:ext cx="129614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63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 bwMode="auto">
          <a:xfrm>
            <a:off x="7236296" y="4365104"/>
            <a:ext cx="129614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64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ลูกศรขวา 4"/>
          <p:cNvSpPr/>
          <p:nvPr/>
        </p:nvSpPr>
        <p:spPr bwMode="auto">
          <a:xfrm rot="20952918">
            <a:off x="5056081" y="5646195"/>
            <a:ext cx="3411962" cy="756084"/>
          </a:xfrm>
          <a:prstGeom prst="rightArrow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91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วงรี 4"/>
          <p:cNvSpPr/>
          <p:nvPr/>
        </p:nvSpPr>
        <p:spPr bwMode="auto">
          <a:xfrm>
            <a:off x="1602954" y="5013176"/>
            <a:ext cx="5993382" cy="1556792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h-TH" sz="1800" b="1" dirty="0"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ชมรมจิตอาสานักศึกษา 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กศน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. ตำบล.........</a:t>
            </a:r>
          </a:p>
        </p:txBody>
      </p:sp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1.1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1403648" y="1412776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กิจกรรมด้านคุณธรรมที่มีความต่อเนื่อง มีลักษณะอย่างไร</a:t>
            </a: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794734"/>
              </p:ext>
            </p:extLst>
          </p:nvPr>
        </p:nvGraphicFramePr>
        <p:xfrm>
          <a:off x="395536" y="2060848"/>
          <a:ext cx="8568952" cy="332232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4284476"/>
                <a:gridCol w="4284476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ปี </a:t>
                      </a:r>
                      <a:r>
                        <a:rPr lang="th-TH" sz="3200" dirty="0" err="1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งป</a:t>
                      </a:r>
                      <a:r>
                        <a:rPr lang="th-TH" sz="3200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 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sz="3200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ภาคเรียน 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 </a:t>
                      </a:r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/ 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59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ภาคเรียน 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 </a:t>
                      </a:r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/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 60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การเรียนการสอนปกติ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การเรียนการสอนปกติ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ลูกเสือ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err="1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ยุว</a:t>
                      </a:r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กาชาด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ค่ายคุณธรรม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ค่ายคุณธรรม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h-TH" sz="3000" b="1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ประวัติศาสตร์ชาติไทย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 bwMode="auto">
          <a:xfrm>
            <a:off x="251520" y="5373216"/>
            <a:ext cx="88924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ลูกศรลง 6"/>
          <p:cNvSpPr/>
          <p:nvPr/>
        </p:nvSpPr>
        <p:spPr bwMode="auto">
          <a:xfrm>
            <a:off x="2555776" y="5373216"/>
            <a:ext cx="4176464" cy="5040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09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วงรี 4"/>
          <p:cNvSpPr/>
          <p:nvPr/>
        </p:nvSpPr>
        <p:spPr bwMode="auto">
          <a:xfrm>
            <a:off x="1602954" y="5013176"/>
            <a:ext cx="5993382" cy="1556792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h-TH" sz="1800" b="1" dirty="0"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ชมรมจิตอาสานักศึกษา 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กศน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. ตำบล.........</a:t>
            </a:r>
          </a:p>
        </p:txBody>
      </p:sp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1.1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1187624" y="1412776"/>
            <a:ext cx="7956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การประเมินคุณธรรมที่มีความน่าเชื่อถือ ควรดำเนินการอย่างไร</a:t>
            </a: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395536" y="2060848"/>
          <a:ext cx="8568952" cy="332232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4284476"/>
                <a:gridCol w="4284476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ปี </a:t>
                      </a:r>
                      <a:r>
                        <a:rPr lang="th-TH" sz="3200" dirty="0" err="1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งป</a:t>
                      </a:r>
                      <a:r>
                        <a:rPr lang="th-TH" sz="3200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 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sz="3200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ภาคเรียน 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 </a:t>
                      </a:r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/ 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59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ภาคเรียน 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 </a:t>
                      </a:r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/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 60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การเรียนการสอนปกติ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การเรียนการสอนปกติ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ลูกเสือ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err="1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ยุว</a:t>
                      </a:r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กาชาด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ค่ายคุณธรรม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ค่ายคุณธรรม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h-TH" sz="3000" b="1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ประวัติศาสตร์ชาติไทย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 bwMode="auto">
          <a:xfrm>
            <a:off x="251520" y="5373216"/>
            <a:ext cx="88924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ลูกศรลง 6"/>
          <p:cNvSpPr/>
          <p:nvPr/>
        </p:nvSpPr>
        <p:spPr bwMode="auto">
          <a:xfrm>
            <a:off x="2555776" y="5373216"/>
            <a:ext cx="4176464" cy="5040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ดาว 8 แฉก 8"/>
          <p:cNvSpPr/>
          <p:nvPr/>
        </p:nvSpPr>
        <p:spPr bwMode="auto">
          <a:xfrm>
            <a:off x="55290" y="4890445"/>
            <a:ext cx="2520280" cy="1469597"/>
          </a:xfrm>
          <a:prstGeom prst="star8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ทำอย่างไร</a:t>
            </a:r>
          </a:p>
        </p:txBody>
      </p:sp>
    </p:spTree>
    <p:extLst>
      <p:ext uri="{BB962C8B-B14F-4D97-AF65-F5344CB8AC3E}">
        <p14:creationId xmlns:p14="http://schemas.microsoft.com/office/powerpoint/2010/main" val="80050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วงรี 4"/>
          <p:cNvSpPr/>
          <p:nvPr/>
        </p:nvSpPr>
        <p:spPr bwMode="auto">
          <a:xfrm>
            <a:off x="1602954" y="4392488"/>
            <a:ext cx="5993382" cy="1556792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h-TH" sz="1800" b="1" dirty="0"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ชมรมจิตอาสานักศึกษา 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กศน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. ตำบล.........</a:t>
            </a:r>
          </a:p>
        </p:txBody>
      </p:sp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1.1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571308"/>
            <a:ext cx="8748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AngsanaUPC" panose="02020503050405090304" pitchFamily="18" charset="-34"/>
                <a:cs typeface="AngsanaUPC" panose="02020503050405090304" pitchFamily="18" charset="-34"/>
              </a:rPr>
              <a:t>ผู้เรียนที่เป็นแบบอย่างหรือมีความโดดเด่นด้านคุณธรรม ตามค่าเป้าหมาย </a:t>
            </a:r>
            <a:endParaRPr lang="th-TH" sz="3200" b="1" dirty="0" smtClean="0"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algn="ctr"/>
            <a:r>
              <a:rPr lang="th-TH" sz="3200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มี</a:t>
            </a:r>
            <a:r>
              <a:rPr lang="th-TH" sz="3200" b="1" dirty="0">
                <a:latin typeface="AngsanaUPC" panose="02020503050405090304" pitchFamily="18" charset="-34"/>
                <a:cs typeface="AngsanaUPC" panose="02020503050405090304" pitchFamily="18" charset="-34"/>
              </a:rPr>
              <a:t>ลักษณะอย่างไร</a:t>
            </a:r>
            <a:endParaRPr lang="en-US" sz="3200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endParaRPr lang="th-TH" sz="3200" b="1" dirty="0">
              <a:solidFill>
                <a:srgbClr val="0066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6643"/>
              </p:ext>
            </p:extLst>
          </p:nvPr>
        </p:nvGraphicFramePr>
        <p:xfrm>
          <a:off x="395536" y="2564904"/>
          <a:ext cx="8568952" cy="219456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4284476"/>
                <a:gridCol w="4284476"/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การเรียนการสอนปกติ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การเรียนการสอนปกติ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ลูกเสือ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err="1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ยุว</a:t>
                      </a:r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กาชาด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ค่ายคุณธรรม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ค่ายคุณธรรม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h-TH" sz="3000" b="1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30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ประวัติศาสตร์ชาติไทย</a:t>
                      </a:r>
                      <a:endParaRPr lang="th-TH" sz="30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 bwMode="auto">
          <a:xfrm>
            <a:off x="251520" y="4752528"/>
            <a:ext cx="88924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ลูกศรลง 6"/>
          <p:cNvSpPr/>
          <p:nvPr/>
        </p:nvSpPr>
        <p:spPr bwMode="auto">
          <a:xfrm>
            <a:off x="2555776" y="4752528"/>
            <a:ext cx="4176464" cy="5040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 bwMode="auto">
          <a:xfrm>
            <a:off x="234802" y="5901348"/>
            <a:ext cx="2668852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กำหนดคุณลักษณะ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 bwMode="auto">
          <a:xfrm>
            <a:off x="6228184" y="5949280"/>
            <a:ext cx="266247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24160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0" name="Picture 6" descr="http://4.bp.blogspot.com/-g5d7RU8SKPA/UIP4TqWERQI/AAAAAAAABLI/l6X6Q7ioA7s/s1600/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0" y="1190730"/>
            <a:ext cx="1734214" cy="17342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GGp-KbpZv3R6PmVwwpazFuogLl3oqsS6m4oJpaXVRY9J5To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20" y="3401540"/>
            <a:ext cx="2628788" cy="2547740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024" y="1877817"/>
            <a:ext cx="8942388" cy="1517650"/>
          </a:xfrm>
        </p:spPr>
        <p:txBody>
          <a:bodyPr>
            <a:noAutofit/>
          </a:bodyPr>
          <a:lstStyle/>
          <a:p>
            <a:r>
              <a:rPr lang="th-TH" sz="4000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4000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000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</a:t>
            </a:r>
            <a:r>
              <a:rPr lang="th-TH" sz="4000" dirty="0" err="1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1.2 </a:t>
            </a:r>
            <a: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	</a:t>
            </a: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ผู้เรียน</a:t>
            </a:r>
            <a: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การศึกษาขั้น</a:t>
            </a: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พื้นฐาน มี</a:t>
            </a:r>
            <a:b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ทักษะ</a:t>
            </a:r>
            <a: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กระบวนการคิด </a:t>
            </a: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ทักษะ</a:t>
            </a:r>
            <a: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การแสวงหาความรู้ </a:t>
            </a:r>
            <a:b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		เรียนรู้อย่างต่อเนื่อง </a:t>
            </a: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และ</a:t>
            </a:r>
            <a: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สามารถ</a:t>
            </a: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นำไป</a:t>
            </a:r>
            <a:b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ประยุกต์ใช้</a:t>
            </a:r>
            <a: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ในการดำรงชีวิต</a:t>
            </a:r>
            <a: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lang="en-US" sz="4000" dirty="0">
              <a:solidFill>
                <a:srgbClr val="00206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577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2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571308"/>
            <a:ext cx="8748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การกำหนดค่าเป้าหมายด้านการแสวงหาความรู้ ทักษะการคิด 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เหมือน</a:t>
            </a:r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 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ค่า</a:t>
            </a:r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เป้าหมายด้านคุณธรรม หรือไม่ อย่างไร</a:t>
            </a:r>
            <a:b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0" name="ลูกศรขวา 9"/>
          <p:cNvSpPr/>
          <p:nvPr/>
        </p:nvSpPr>
        <p:spPr bwMode="auto">
          <a:xfrm>
            <a:off x="0" y="2780928"/>
            <a:ext cx="2555776" cy="2592288"/>
          </a:xfrm>
          <a:prstGeom prst="rightArrow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60 </a:t>
            </a: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1.3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r>
              <a:rPr kumimoji="0" lang="th-TH" sz="36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/ 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1.4</a:t>
            </a: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)</a:t>
            </a:r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2627784" y="3537012"/>
            <a:ext cx="5832648" cy="1080120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ค่าเป้าหมายสูงสุด </a:t>
            </a:r>
            <a:b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(แผนพัฒนาการศึกษาของสถานศึกษา)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697818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วงรี 11"/>
          <p:cNvSpPr/>
          <p:nvPr/>
        </p:nvSpPr>
        <p:spPr bwMode="auto">
          <a:xfrm>
            <a:off x="251520" y="5661248"/>
            <a:ext cx="3168352" cy="792088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ใบงาน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2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571308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การพัฒนาผู้เรียนด้านการ</a:t>
            </a:r>
            <a:r>
              <a:rPr lang="th-TH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แสวงหาความรู้ ทักษะการคิด </a:t>
            </a:r>
            <a: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อย่างต่อเนื่อง </a:t>
            </a:r>
            <a:b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มีลักษณะอย่างไร</a:t>
            </a:r>
            <a:endParaRPr lang="th-TH" sz="3600" b="1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วงรี 8"/>
          <p:cNvSpPr/>
          <p:nvPr/>
        </p:nvSpPr>
        <p:spPr bwMode="auto">
          <a:xfrm>
            <a:off x="251520" y="4941168"/>
            <a:ext cx="3168352" cy="792088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video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วงรี 7"/>
          <p:cNvSpPr/>
          <p:nvPr/>
        </p:nvSpPr>
        <p:spPr bwMode="auto">
          <a:xfrm>
            <a:off x="251520" y="4221088"/>
            <a:ext cx="3168352" cy="801379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ใบความรู้ 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7" name="วงรี 6"/>
          <p:cNvSpPr/>
          <p:nvPr/>
        </p:nvSpPr>
        <p:spPr bwMode="auto">
          <a:xfrm>
            <a:off x="251520" y="3429000"/>
            <a:ext cx="3168352" cy="854805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แผนการเรียนรู้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2" name="วงรี 1"/>
          <p:cNvSpPr/>
          <p:nvPr/>
        </p:nvSpPr>
        <p:spPr bwMode="auto">
          <a:xfrm>
            <a:off x="251520" y="2636912"/>
            <a:ext cx="3168352" cy="936104"/>
          </a:xfrm>
          <a:prstGeom prst="ellipse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Google </a:t>
            </a:r>
            <a:r>
              <a:rPr lang="en-US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classroom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4" name="วงรี 13"/>
          <p:cNvSpPr/>
          <p:nvPr/>
        </p:nvSpPr>
        <p:spPr bwMode="auto">
          <a:xfrm>
            <a:off x="6228184" y="2780928"/>
            <a:ext cx="2736304" cy="792088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ใบงาน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5" name="วงรี 14"/>
          <p:cNvSpPr/>
          <p:nvPr/>
        </p:nvSpPr>
        <p:spPr bwMode="auto">
          <a:xfrm>
            <a:off x="3699545" y="3385359"/>
            <a:ext cx="2736304" cy="792088"/>
          </a:xfrm>
          <a:prstGeom prst="ellipse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STEM  Ed.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6" name="วงรี 15"/>
          <p:cNvSpPr/>
          <p:nvPr/>
        </p:nvSpPr>
        <p:spPr bwMode="auto">
          <a:xfrm>
            <a:off x="5379683" y="4283805"/>
            <a:ext cx="3168352" cy="801379"/>
          </a:xfrm>
          <a:prstGeom prst="ellipse">
            <a:avLst/>
          </a:prstGeom>
          <a:solidFill>
            <a:srgbClr val="66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โครงงาน 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17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8" grpId="0" animBg="1"/>
      <p:bldP spid="7" grpId="0" animBg="1"/>
      <p:bldP spid="2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วงรี 12"/>
          <p:cNvSpPr/>
          <p:nvPr/>
        </p:nvSpPr>
        <p:spPr bwMode="auto">
          <a:xfrm>
            <a:off x="467544" y="2452247"/>
            <a:ext cx="2736304" cy="4289121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วงรี 11"/>
          <p:cNvSpPr/>
          <p:nvPr/>
        </p:nvSpPr>
        <p:spPr bwMode="auto">
          <a:xfrm>
            <a:off x="251520" y="5661248"/>
            <a:ext cx="3168352" cy="792088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ใบงาน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2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571308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การพัฒนาผู้เรียนด้านการ</a:t>
            </a:r>
            <a:r>
              <a:rPr lang="th-TH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แสวงหาความรู้ ทักษะการคิด </a:t>
            </a:r>
            <a: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อย่างต่อเนื่อง </a:t>
            </a:r>
            <a:b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มีลักษณะอย่างไร</a:t>
            </a:r>
            <a:endParaRPr lang="th-TH" sz="3600" b="1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วงรี 8"/>
          <p:cNvSpPr/>
          <p:nvPr/>
        </p:nvSpPr>
        <p:spPr bwMode="auto">
          <a:xfrm>
            <a:off x="251520" y="4941168"/>
            <a:ext cx="3168352" cy="792088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video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วงรี 7"/>
          <p:cNvSpPr/>
          <p:nvPr/>
        </p:nvSpPr>
        <p:spPr bwMode="auto">
          <a:xfrm>
            <a:off x="251520" y="4221088"/>
            <a:ext cx="3168352" cy="801379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ใบความรู้ 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7" name="วงรี 6"/>
          <p:cNvSpPr/>
          <p:nvPr/>
        </p:nvSpPr>
        <p:spPr bwMode="auto">
          <a:xfrm>
            <a:off x="251520" y="3429000"/>
            <a:ext cx="3168352" cy="854805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แผนการเรียนรู้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2" name="วงรี 1"/>
          <p:cNvSpPr/>
          <p:nvPr/>
        </p:nvSpPr>
        <p:spPr bwMode="auto">
          <a:xfrm>
            <a:off x="251520" y="2636912"/>
            <a:ext cx="3168352" cy="936104"/>
          </a:xfrm>
          <a:prstGeom prst="ellipse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Google </a:t>
            </a:r>
            <a:r>
              <a:rPr lang="en-US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classroom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3" name="วงรี 2"/>
          <p:cNvSpPr/>
          <p:nvPr/>
        </p:nvSpPr>
        <p:spPr bwMode="auto">
          <a:xfrm>
            <a:off x="5220072" y="2996952"/>
            <a:ext cx="2880320" cy="1584176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วงรี 13"/>
          <p:cNvSpPr/>
          <p:nvPr/>
        </p:nvSpPr>
        <p:spPr bwMode="auto">
          <a:xfrm>
            <a:off x="6228184" y="2780928"/>
            <a:ext cx="2736304" cy="792088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ใบงาน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5" name="วงรี 14"/>
          <p:cNvSpPr/>
          <p:nvPr/>
        </p:nvSpPr>
        <p:spPr bwMode="auto">
          <a:xfrm>
            <a:off x="3699545" y="3385359"/>
            <a:ext cx="2736304" cy="792088"/>
          </a:xfrm>
          <a:prstGeom prst="ellipse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STEM  Ed.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6" name="วงรี 15"/>
          <p:cNvSpPr/>
          <p:nvPr/>
        </p:nvSpPr>
        <p:spPr bwMode="auto">
          <a:xfrm>
            <a:off x="5379683" y="4283805"/>
            <a:ext cx="3168352" cy="801379"/>
          </a:xfrm>
          <a:prstGeom prst="ellipse">
            <a:avLst/>
          </a:prstGeom>
          <a:solidFill>
            <a:srgbClr val="66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โครงงาน 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cxnSp>
        <p:nvCxnSpPr>
          <p:cNvPr id="5" name="ตัวเชื่อมต่อตรง 4"/>
          <p:cNvCxnSpPr/>
          <p:nvPr/>
        </p:nvCxnSpPr>
        <p:spPr bwMode="auto">
          <a:xfrm flipV="1">
            <a:off x="3203848" y="4283805"/>
            <a:ext cx="2304256" cy="7386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64762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วงรี 17"/>
          <p:cNvSpPr/>
          <p:nvPr/>
        </p:nvSpPr>
        <p:spPr bwMode="auto">
          <a:xfrm>
            <a:off x="467544" y="2452247"/>
            <a:ext cx="2736304" cy="4289121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วงรี 11"/>
          <p:cNvSpPr/>
          <p:nvPr/>
        </p:nvSpPr>
        <p:spPr bwMode="auto">
          <a:xfrm>
            <a:off x="251520" y="5661248"/>
            <a:ext cx="3168352" cy="792088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ใบงาน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2</a:t>
            </a:r>
            <a:endParaRPr lang="en-US" sz="3600" b="1" dirty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วงรี 8"/>
          <p:cNvSpPr/>
          <p:nvPr/>
        </p:nvSpPr>
        <p:spPr bwMode="auto">
          <a:xfrm>
            <a:off x="251520" y="4941168"/>
            <a:ext cx="3168352" cy="792088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video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วงรี 7"/>
          <p:cNvSpPr/>
          <p:nvPr/>
        </p:nvSpPr>
        <p:spPr bwMode="auto">
          <a:xfrm>
            <a:off x="251520" y="4221088"/>
            <a:ext cx="3168352" cy="801379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ใบความรู้ 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7" name="วงรี 6"/>
          <p:cNvSpPr/>
          <p:nvPr/>
        </p:nvSpPr>
        <p:spPr bwMode="auto">
          <a:xfrm>
            <a:off x="251520" y="3429000"/>
            <a:ext cx="3168352" cy="854805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แผนการเรียนรู้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2" name="วงรี 1"/>
          <p:cNvSpPr/>
          <p:nvPr/>
        </p:nvSpPr>
        <p:spPr bwMode="auto">
          <a:xfrm>
            <a:off x="251520" y="2636912"/>
            <a:ext cx="3168352" cy="936104"/>
          </a:xfrm>
          <a:prstGeom prst="ellipse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Google </a:t>
            </a:r>
            <a:r>
              <a:rPr lang="en-US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classroom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3" name="วงรี 2"/>
          <p:cNvSpPr/>
          <p:nvPr/>
        </p:nvSpPr>
        <p:spPr bwMode="auto">
          <a:xfrm>
            <a:off x="5220072" y="2996951"/>
            <a:ext cx="2880320" cy="3123057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วงรี 13"/>
          <p:cNvSpPr/>
          <p:nvPr/>
        </p:nvSpPr>
        <p:spPr bwMode="auto">
          <a:xfrm>
            <a:off x="6228184" y="2780928"/>
            <a:ext cx="2736304" cy="792088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ใบงาน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5" name="วงรี 14"/>
          <p:cNvSpPr/>
          <p:nvPr/>
        </p:nvSpPr>
        <p:spPr bwMode="auto">
          <a:xfrm>
            <a:off x="3699545" y="3385359"/>
            <a:ext cx="2736304" cy="792088"/>
          </a:xfrm>
          <a:prstGeom prst="ellipse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STEM  Ed.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6" name="วงรี 15"/>
          <p:cNvSpPr/>
          <p:nvPr/>
        </p:nvSpPr>
        <p:spPr bwMode="auto">
          <a:xfrm>
            <a:off x="5379683" y="4283805"/>
            <a:ext cx="3168352" cy="801379"/>
          </a:xfrm>
          <a:prstGeom prst="ellipse">
            <a:avLst/>
          </a:prstGeom>
          <a:solidFill>
            <a:srgbClr val="66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โครงงาน </a:t>
            </a: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395536" y="1571308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ผู้เรียนที่เป็นแบบอย่างหรือมีความโดด</a:t>
            </a:r>
            <a:r>
              <a:rPr lang="th-TH" sz="3600" b="1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เด่น ด้าน</a:t>
            </a:r>
            <a:r>
              <a:rPr lang="th-TH" sz="3600" b="1" dirty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การแสวงหาความรู้ ทักษะการคิด </a:t>
            </a:r>
            <a:r>
              <a:rPr lang="th-TH" sz="3600" b="1" dirty="0" smtClean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ตาม</a:t>
            </a:r>
            <a:r>
              <a:rPr lang="th-TH" sz="3600" b="1" dirty="0">
                <a:solidFill>
                  <a:srgbClr val="0066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 มีลักษณะอย่างไร</a:t>
            </a:r>
          </a:p>
        </p:txBody>
      </p:sp>
      <p:sp>
        <p:nvSpPr>
          <p:cNvPr id="17" name="สี่เหลี่ยมผืนผ้ามุมมน 16"/>
          <p:cNvSpPr/>
          <p:nvPr/>
        </p:nvSpPr>
        <p:spPr bwMode="auto">
          <a:xfrm>
            <a:off x="3766997" y="5310498"/>
            <a:ext cx="2668852" cy="648072"/>
          </a:xfrm>
          <a:prstGeom prst="roundRect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กำหนดคุณลักษณะ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 bwMode="auto">
          <a:xfrm>
            <a:off x="6642593" y="5632479"/>
            <a:ext cx="2267341" cy="648072"/>
          </a:xfrm>
          <a:prstGeom prst="roundRect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8681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0" name="Picture 6" descr="http://4.bp.blogspot.com/-g5d7RU8SKPA/UIP4TqWERQI/AAAAAAAABLI/l6X6Q7ioA7s/s1600/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0" y="1190730"/>
            <a:ext cx="1734214" cy="17342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GGp-KbpZv3R6PmVwwpazFuogLl3oqsS6m4oJpaXVRY9J5To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20" y="3401540"/>
            <a:ext cx="2628788" cy="2547740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024" y="1877817"/>
            <a:ext cx="8942388" cy="1517650"/>
          </a:xfrm>
        </p:spPr>
        <p:txBody>
          <a:bodyPr>
            <a:noAutofit/>
          </a:bodyPr>
          <a:lstStyle/>
          <a:p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</a:t>
            </a:r>
            <a:r>
              <a:rPr lang="th-TH" sz="4000" dirty="0" err="1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1.3</a:t>
            </a:r>
            <a:br>
              <a:rPr lang="en-US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ผู้เรียนการศึกษาขั้น</a:t>
            </a: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พื้นฐาน</a:t>
            </a:r>
            <a:b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มี</a:t>
            </a:r>
            <a:r>
              <a:rPr lang="th-TH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ความรู้พื้นฐาน</a:t>
            </a:r>
            <a: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40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lang="en-US" sz="4000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6980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3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630541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ด้านความรู้พื้นฐาน </a:t>
            </a:r>
            <a:r>
              <a:rPr lang="th-TH" sz="3600" b="1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กำหนดค่าเป้าหมายจากข้อมูลใด </a:t>
            </a:r>
            <a:endParaRPr lang="th-TH" sz="3600" b="1" dirty="0">
              <a:solidFill>
                <a:srgbClr val="00206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6" name="วงรี 5"/>
          <p:cNvSpPr/>
          <p:nvPr/>
        </p:nvSpPr>
        <p:spPr bwMode="auto">
          <a:xfrm>
            <a:off x="251520" y="3510299"/>
            <a:ext cx="3168352" cy="854805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ค่าเฉลี่ย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4" name="วงรี 3"/>
          <p:cNvSpPr/>
          <p:nvPr/>
        </p:nvSpPr>
        <p:spPr bwMode="auto">
          <a:xfrm>
            <a:off x="251520" y="2636912"/>
            <a:ext cx="3168352" cy="936104"/>
          </a:xfrm>
          <a:prstGeom prst="ellipse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ผลสอบปลายภาค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7" name="วงรี 6"/>
          <p:cNvSpPr/>
          <p:nvPr/>
        </p:nvSpPr>
        <p:spPr bwMode="auto">
          <a:xfrm>
            <a:off x="5652120" y="3510299"/>
            <a:ext cx="3168352" cy="854805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ค่าเฉลี่ย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วงรี 4"/>
          <p:cNvSpPr/>
          <p:nvPr/>
        </p:nvSpPr>
        <p:spPr bwMode="auto">
          <a:xfrm>
            <a:off x="5652120" y="2636912"/>
            <a:ext cx="3168352" cy="936104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N - Net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662098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3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รายวิชาที่ต้องกำหนดค่าเป้าหมาย มีรายวิชาอะไรบ้าง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ลูกศรขวา 7"/>
          <p:cNvSpPr/>
          <p:nvPr/>
        </p:nvSpPr>
        <p:spPr bwMode="auto">
          <a:xfrm>
            <a:off x="0" y="3068960"/>
            <a:ext cx="3131840" cy="1944216"/>
          </a:xfrm>
          <a:prstGeom prst="rightArrow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14 </a:t>
            </a: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รายวิชาบังคับ</a:t>
            </a:r>
            <a:endParaRPr kumimoji="0" lang="th-TH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419872" y="2852936"/>
            <a:ext cx="3744416" cy="720080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ระดับประถมศึกษา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419872" y="3645024"/>
            <a:ext cx="3744416" cy="720080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ระดับมัธยมศึกษาตอนต้น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3419872" y="4437112"/>
            <a:ext cx="3744416" cy="720080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ระดับมัธยมศึกษาตอนปลาย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226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วงรี 14"/>
          <p:cNvSpPr/>
          <p:nvPr/>
        </p:nvSpPr>
        <p:spPr bwMode="auto">
          <a:xfrm>
            <a:off x="4455921" y="2817825"/>
            <a:ext cx="3641219" cy="2230462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3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รายวิชาที่ต้องกำหนดค่าเป้าหมาย ทำอย่างไร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ลูกศรขวา 7"/>
          <p:cNvSpPr/>
          <p:nvPr/>
        </p:nvSpPr>
        <p:spPr bwMode="auto">
          <a:xfrm>
            <a:off x="0" y="2492896"/>
            <a:ext cx="4283968" cy="2880320"/>
          </a:xfrm>
          <a:prstGeom prst="rightArrow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ตามผังการลงทะเบียนหลักสูตรสถานศึกษา</a:t>
            </a:r>
            <a:endParaRPr kumimoji="0" lang="th-TH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3" name="วงรี 12"/>
          <p:cNvSpPr/>
          <p:nvPr/>
        </p:nvSpPr>
        <p:spPr bwMode="auto">
          <a:xfrm>
            <a:off x="4695606" y="4562244"/>
            <a:ext cx="3168352" cy="1387036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ที่ต้องการ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4" name="วงรี 13"/>
          <p:cNvSpPr/>
          <p:nvPr/>
        </p:nvSpPr>
        <p:spPr bwMode="auto">
          <a:xfrm>
            <a:off x="4692355" y="2144988"/>
            <a:ext cx="3168352" cy="1212004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ค่าเฉลี่ยที่เกิดขึ้น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208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3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571308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การกำหนดค่าเป้าหมายด้านความรู้พื้นฐาน ทำ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อย่างไร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256457"/>
              </p:ext>
            </p:extLst>
          </p:nvPr>
        </p:nvGraphicFramePr>
        <p:xfrm>
          <a:off x="395536" y="2276872"/>
          <a:ext cx="8424936" cy="381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4216"/>
                <a:gridCol w="2016224"/>
                <a:gridCol w="1944216"/>
                <a:gridCol w="2520280"/>
              </a:tblGrid>
              <a:tr h="142344">
                <a:tc gridSpan="4"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ค่าเฉลี่ยที่เกิดขึ้น</a:t>
                      </a:r>
                      <a:endParaRPr lang="th-TH" sz="3200" b="1" dirty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รายวิชา</a:t>
                      </a:r>
                      <a:endParaRPr lang="th-TH" sz="3200" b="1" dirty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</a:t>
                      </a:r>
                      <a:r>
                        <a:rPr lang="th-TH" sz="3200" b="1" baseline="0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ต้น</a:t>
                      </a:r>
                      <a:endParaRPr lang="th-TH" sz="3200" b="1" dirty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สถานศึกษา</a:t>
                      </a:r>
                      <a:endParaRPr lang="th-TH" sz="3200" b="1" dirty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ส่วนกลาง</a:t>
                      </a:r>
                      <a:endParaRPr lang="th-TH" sz="3200" b="1" dirty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ค่าเป้าหมายสูงสุด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ทักษะการเรียนรู้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17.59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26.04</a:t>
                      </a:r>
                      <a:endParaRPr lang="en-US" sz="2800" b="1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ภาษาไทย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15.13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26.18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ภาษาอังกฤษ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12.04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20.56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ช่องทางอาชีพ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22.34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13.47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สี่เหลี่ยมผืนผ้า 4"/>
          <p:cNvSpPr/>
          <p:nvPr/>
        </p:nvSpPr>
        <p:spPr bwMode="auto">
          <a:xfrm>
            <a:off x="7020272" y="4077072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21.00</a:t>
            </a:r>
            <a:endParaRPr lang="th-TH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7020272" y="4568353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19.00</a:t>
            </a:r>
            <a:endParaRPr lang="th-TH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6999086" y="5111588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15.00</a:t>
            </a:r>
            <a:endParaRPr lang="th-TH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 bwMode="auto">
          <a:xfrm>
            <a:off x="6999086" y="5608483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26.00</a:t>
            </a:r>
            <a:endParaRPr lang="th-TH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8980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3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571308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การกำหนดค่าเป้าหมายด้านความรู้พื้นฐาน ทำ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อย่างไร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371776"/>
              </p:ext>
            </p:extLst>
          </p:nvPr>
        </p:nvGraphicFramePr>
        <p:xfrm>
          <a:off x="539552" y="2217639"/>
          <a:ext cx="8208914" cy="3108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0200"/>
                <a:gridCol w="1224136"/>
                <a:gridCol w="1261734"/>
                <a:gridCol w="1210755"/>
                <a:gridCol w="1186539"/>
                <a:gridCol w="1525550"/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รายวิชา</a:t>
                      </a:r>
                      <a:endParaRPr lang="th-TH" sz="2800" b="1" dirty="0" smtClean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ค่าเฉลี่ย       ที่เกิดขึ้น</a:t>
                      </a:r>
                      <a:endParaRPr lang="th-TH" sz="2800" b="1" dirty="0" smtClean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ค่าเป้าหมายในแผนพัฒนาการศึกษา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 </a:t>
                      </a:r>
                      <a:r>
                        <a:rPr lang="th-TH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(ม.ต้น)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2562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2563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2564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ทักษะการเรียนรู้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17.59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19.50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21.00</a:t>
                      </a:r>
                      <a:endParaRPr lang="th-TH" sz="28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ภาษาไทย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15.13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17.00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19.00</a:t>
                      </a:r>
                      <a:endParaRPr lang="th-TH" sz="28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8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ภาษาอังกฤษ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12.04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13.50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15.00</a:t>
                      </a:r>
                      <a:endParaRPr lang="th-TH" sz="28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ช่องทางอาชีพ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22.34</a:t>
                      </a:r>
                      <a:endParaRPr lang="en-US" sz="2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24.00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26.00</a:t>
                      </a:r>
                      <a:endParaRPr lang="th-TH" sz="28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สี่เหลี่ยมผืนผ้ามุมมน 5"/>
          <p:cNvSpPr/>
          <p:nvPr/>
        </p:nvSpPr>
        <p:spPr bwMode="auto">
          <a:xfrm>
            <a:off x="3347864" y="5517232"/>
            <a:ext cx="129614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61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 bwMode="auto">
          <a:xfrm>
            <a:off x="4716016" y="5517232"/>
            <a:ext cx="129614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62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 bwMode="auto">
          <a:xfrm>
            <a:off x="6084168" y="5517232"/>
            <a:ext cx="129614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63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 bwMode="auto">
          <a:xfrm>
            <a:off x="7452320" y="5517232"/>
            <a:ext cx="1296144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64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2" name="ดาว 8 แฉก 1"/>
          <p:cNvSpPr/>
          <p:nvPr/>
        </p:nvSpPr>
        <p:spPr bwMode="auto">
          <a:xfrm>
            <a:off x="251520" y="5326599"/>
            <a:ext cx="2952328" cy="1531401"/>
          </a:xfrm>
          <a:prstGeom prst="star8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ทำไมข้อมูลเป็นเช่นนี้</a:t>
            </a:r>
          </a:p>
        </p:txBody>
      </p:sp>
    </p:spTree>
    <p:extLst>
      <p:ext uri="{BB962C8B-B14F-4D97-AF65-F5344CB8AC3E}">
        <p14:creationId xmlns:p14="http://schemas.microsoft.com/office/powerpoint/2010/main" val="223467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3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571308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เกณฑ์พิจารณาข้อ </a:t>
            </a:r>
            <a:r>
              <a:rPr lang="en-US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</a:t>
            </a:r>
            <a:r>
              <a:rPr lang="th-TH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r>
              <a:rPr lang="th-TH" sz="3600" b="1" dirty="0" err="1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1.3</a:t>
            </a:r>
            <a:r>
              <a:rPr lang="th-TH" sz="3600" b="1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พิจารณาผลการดำเนินงาน อย่างไร </a:t>
            </a: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936415"/>
              </p:ext>
            </p:extLst>
          </p:nvPr>
        </p:nvGraphicFramePr>
        <p:xfrm>
          <a:off x="395536" y="2217639"/>
          <a:ext cx="8640961" cy="3017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4216"/>
                <a:gridCol w="1224136"/>
                <a:gridCol w="1080120"/>
                <a:gridCol w="1224136"/>
                <a:gridCol w="1008112"/>
                <a:gridCol w="1080120"/>
                <a:gridCol w="1080121"/>
              </a:tblGrid>
              <a:tr h="370840">
                <a:tc gridSpan="7"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ปี </a:t>
                      </a:r>
                      <a:r>
                        <a:rPr lang="en-US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รายวิชา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ประถม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ม.ต้น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ม.ปลาย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ผลที่ได้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ผลที่ได้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ผลที่ได้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ทักษะการเรียนรู้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21.00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21.25</a:t>
                      </a:r>
                      <a:endParaRPr lang="th-TH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19.50</a:t>
                      </a:r>
                      <a:endParaRPr lang="en-US" sz="28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20.01</a:t>
                      </a:r>
                      <a:endParaRPr lang="th-TH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20.00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19.85</a:t>
                      </a:r>
                      <a:endParaRPr lang="th-TH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ภาษาไทย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16.50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17.00</a:t>
                      </a:r>
                      <a:endParaRPr lang="th-TH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17.00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17.21</a:t>
                      </a:r>
                      <a:endParaRPr lang="th-TH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18.50</a:t>
                      </a:r>
                      <a:endParaRPr lang="th-TH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 smtClean="0">
                          <a:solidFill>
                            <a:srgbClr val="C0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19.20</a:t>
                      </a:r>
                      <a:endParaRPr lang="th-TH" b="1" dirty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1"/>
          <p:cNvSpPr txBox="1"/>
          <p:nvPr/>
        </p:nvSpPr>
        <p:spPr>
          <a:xfrm>
            <a:off x="341784" y="5588737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จากข้อมูล จะพิจารณา</a:t>
            </a:r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ผลการดำเนินงาน 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ข้อ </a:t>
            </a:r>
            <a:r>
              <a:rPr lang="en-US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</a:t>
            </a:r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r>
              <a:rPr lang="th-TH" sz="3600" b="1" dirty="0" err="1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1.3</a:t>
            </a:r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อย่างไร</a:t>
            </a:r>
            <a:r>
              <a:rPr lang="th-TH" sz="3600" b="1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</a:t>
            </a:r>
            <a:endParaRPr lang="th-TH" sz="3600" b="1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5203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0" name="Picture 6" descr="http://4.bp.blogspot.com/-g5d7RU8SKPA/UIP4TqWERQI/AAAAAAAABLI/l6X6Q7ioA7s/s1600/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0" y="1190730"/>
            <a:ext cx="1734214" cy="17342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GGp-KbpZv3R6PmVwwpazFuogLl3oqsS6m4oJpaXVRY9J5To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20" y="3401540"/>
            <a:ext cx="2628788" cy="2547740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024" y="1700808"/>
            <a:ext cx="8942388" cy="1517650"/>
          </a:xfrm>
        </p:spPr>
        <p:txBody>
          <a:bodyPr>
            <a:noAutofit/>
          </a:bodyPr>
          <a:lstStyle/>
          <a:p>
            <a:r>
              <a:rPr lang="th-TH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</a:t>
            </a:r>
            <a:r>
              <a:rPr lang="th-TH" sz="3200" dirty="0" err="1" smtClean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200" dirty="0" smtClean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</a:t>
            </a:r>
            <a:r>
              <a:rPr lang="en-US" sz="3200" dirty="0" smtClean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1.4</a:t>
            </a:r>
            <a:r>
              <a:rPr lang="th-TH" sz="3200" dirty="0" smtClean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ผู้เรียน</a:t>
            </a:r>
            <a:r>
              <a:rPr lang="th-TH" sz="3200" dirty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หรือผู้เข้ารับการ</a:t>
            </a:r>
            <a:r>
              <a:rPr lang="th-TH" sz="3200" dirty="0" smtClean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อบรม</a:t>
            </a:r>
            <a:br>
              <a:rPr lang="th-TH" sz="3200" dirty="0" smtClean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 smtClean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มี</a:t>
            </a:r>
            <a:r>
              <a:rPr lang="th-TH" sz="3200" dirty="0">
                <a:solidFill>
                  <a:srgbClr val="0033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ความรู้ ความสามารถ และทักษะในการประกอบอาชีพ</a:t>
            </a:r>
            <a:r>
              <a:rPr lang="th-TH" sz="3200" dirty="0"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3200" dirty="0"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 err="1" smtClean="0"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200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200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200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 ผู้เรียน</a:t>
            </a:r>
            <a:r>
              <a:rPr lang="th-TH" sz="3200" dirty="0">
                <a:latin typeface="AngsanaUPC" panose="02020503050405090304" pitchFamily="18" charset="-34"/>
                <a:cs typeface="AngsanaUPC" panose="02020503050405090304" pitchFamily="18" charset="-34"/>
              </a:rPr>
              <a:t>หรือผู้เข้ารับการ</a:t>
            </a:r>
            <a:r>
              <a:rPr lang="th-TH" sz="3200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อบรม</a:t>
            </a:r>
            <a:br>
              <a:rPr lang="th-TH" sz="3200" dirty="0" smtClean="0"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ปฏิบัติ</a:t>
            </a:r>
            <a:r>
              <a:rPr lang="th-TH" sz="3200" dirty="0">
                <a:latin typeface="AngsanaUPC" panose="02020503050405090304" pitchFamily="18" charset="-34"/>
                <a:cs typeface="AngsanaUPC" panose="02020503050405090304" pitchFamily="18" charset="-34"/>
              </a:rPr>
              <a:t>ตนตามหลักปรัชญาของเศรษฐกิจพอเพียง</a:t>
            </a:r>
            <a:br>
              <a:rPr lang="th-TH" sz="3200" dirty="0"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 err="1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200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200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r>
              <a:rPr lang="th-TH" sz="3200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ผู้เรียน</a:t>
            </a:r>
            <a:r>
              <a:rPr lang="th-TH" sz="3200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หรือผู้เข้ารับการ</a:t>
            </a:r>
            <a:r>
              <a:rPr lang="th-TH" sz="3200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อบรม</a:t>
            </a:r>
            <a:br>
              <a:rPr lang="th-TH" sz="3200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สามารถ</a:t>
            </a:r>
            <a:r>
              <a:rPr lang="th-TH" sz="3200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ใช้เทคโนโลยีได้อย่างเหมาะสม</a:t>
            </a:r>
            <a:r>
              <a:rPr lang="en-US" sz="32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32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32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3200" dirty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lang="en-US" sz="3200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1113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4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 ทำอย่างไร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ลูกศรขวา 7"/>
          <p:cNvSpPr/>
          <p:nvPr/>
        </p:nvSpPr>
        <p:spPr bwMode="auto">
          <a:xfrm>
            <a:off x="-126014" y="2131115"/>
            <a:ext cx="3131840" cy="3960440"/>
          </a:xfrm>
          <a:prstGeom prst="rightArrow">
            <a:avLst>
              <a:gd name="adj1" fmla="val 50000"/>
              <a:gd name="adj2" fmla="val 50436"/>
            </a:avLst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</a:t>
            </a:r>
            <a:b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(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6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ชั่วโมงขึ้นไป)</a:t>
            </a:r>
            <a:endParaRPr kumimoji="0" lang="th-TH" sz="3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3203848" y="2348880"/>
            <a:ext cx="5940152" cy="720080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1.4 </a:t>
            </a:r>
            <a: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ความรู้ </a:t>
            </a:r>
            <a:r>
              <a:rPr lang="th-TH" sz="3000" b="1" dirty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ความสามารถ ตามวัตถุประสงค์ของหลักสูตร </a:t>
            </a:r>
            <a:endParaRPr kumimoji="0" lang="th-TH" sz="3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 bwMode="auto">
          <a:xfrm>
            <a:off x="3203848" y="3212976"/>
            <a:ext cx="5940152" cy="1080120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มี</a:t>
            </a:r>
            <a:r>
              <a:rPr lang="th-TH" sz="3000" b="1" dirty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ความรู้ ความเข้าใจในหลักปรัชญาของ</a:t>
            </a:r>
            <a: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เศรษฐกิจ </a:t>
            </a:r>
            <a:b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 พอเพียง</a:t>
            </a:r>
            <a:endParaRPr kumimoji="0" lang="th-TH" sz="3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3203848" y="4437112"/>
            <a:ext cx="5940152" cy="1152128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 </a:t>
            </a:r>
            <a: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มี</a:t>
            </a:r>
            <a:r>
              <a:rPr lang="th-TH" sz="3000" b="1" dirty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ความรู้ ความเข้าใจ และมีความสามารถในการ</a:t>
            </a:r>
            <a: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ใช้</a:t>
            </a:r>
            <a:b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0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  เทคโนโลยี</a:t>
            </a:r>
            <a:r>
              <a:rPr lang="th-TH" sz="3000" b="1" dirty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3000" b="1" dirty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kumimoji="0" lang="th-TH" sz="3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2087724" y="3083476"/>
            <a:ext cx="720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?</a:t>
            </a:r>
            <a:endParaRPr lang="th-TH" sz="9600" b="1" dirty="0">
              <a:solidFill>
                <a:schemeClr val="bg1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556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4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ลูกศรขวา 7"/>
          <p:cNvSpPr/>
          <p:nvPr/>
        </p:nvSpPr>
        <p:spPr bwMode="auto">
          <a:xfrm>
            <a:off x="19633" y="1843083"/>
            <a:ext cx="3203848" cy="2829528"/>
          </a:xfrm>
          <a:prstGeom prst="rightArrow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การนำความรู้ไปใช้</a:t>
            </a:r>
            <a:b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(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เดือน)</a:t>
            </a:r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3203848" y="1988840"/>
            <a:ext cx="5328592" cy="2520280"/>
          </a:xfrm>
          <a:prstGeom prst="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1.4 </a:t>
            </a:r>
            <a:r>
              <a:rPr lang="th-TH" sz="3600" b="1" dirty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การลดรายจ่าย หรือเพิ่มรายได้ หรือประกอบอาชีพ หรือพัฒนาต่อยอดอาชีพ </a:t>
            </a: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หรือ</a:t>
            </a:r>
            <a:r>
              <a:rPr lang="th-TH" sz="3600" b="1" dirty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เพิ่มมูลค่าของสินค้าหรือบริการ </a:t>
            </a: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เป็นไป</a:t>
            </a:r>
            <a:r>
              <a:rPr lang="th-TH" sz="3600" b="1" dirty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ตามค่าเป้าหมาย</a:t>
            </a:r>
            <a:endParaRPr kumimoji="0" lang="th-TH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0183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4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การนำความรู้ไปใช้ (</a:t>
            </a:r>
            <a:r>
              <a:rPr lang="th-TH" sz="3600" b="1" dirty="0" err="1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1.4)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512949"/>
              </p:ext>
            </p:extLst>
          </p:nvPr>
        </p:nvGraphicFramePr>
        <p:xfrm>
          <a:off x="251520" y="2165467"/>
          <a:ext cx="864096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584176"/>
                <a:gridCol w="1728192"/>
                <a:gridCol w="1368152"/>
                <a:gridCol w="1728192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ข้อมูล ปี </a:t>
                      </a:r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2560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ค่าเป้าหมายสูงสุด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การนำไปใช้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จำนวนที่จัด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จำนวนนำไปใช้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ร้อยละ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ลดรายจ่าย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153 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80 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52.28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ประกอบอาชีพ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20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 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13.07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solidFill>
                          <a:srgbClr val="FF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พัฒนาอาชีพ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10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 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6.53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 bwMode="auto">
          <a:xfrm>
            <a:off x="7452320" y="4437112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60.00</a:t>
            </a:r>
            <a:endParaRPr lang="th-TH" sz="3200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49887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4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การนำความรู้ไปใช้ (</a:t>
            </a:r>
            <a:r>
              <a:rPr lang="th-TH" sz="3600" b="1" dirty="0" err="1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1.4)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383416"/>
              </p:ext>
            </p:extLst>
          </p:nvPr>
        </p:nvGraphicFramePr>
        <p:xfrm>
          <a:off x="539552" y="2217639"/>
          <a:ext cx="8208911" cy="2895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16224"/>
                <a:gridCol w="1348082"/>
                <a:gridCol w="1178997"/>
                <a:gridCol w="1131361"/>
                <a:gridCol w="1238104"/>
                <a:gridCol w="1296143"/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รายวิชา</a:t>
                      </a:r>
                      <a:endParaRPr lang="th-TH" sz="3200" b="1" dirty="0" smtClean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ข้อมูลนำไปใช้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การนำความรู้ไปใช้ (</a:t>
                      </a:r>
                      <a:r>
                        <a:rPr lang="th-TH" sz="3200" b="1" dirty="0" err="1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ตบช</a:t>
                      </a:r>
                      <a:r>
                        <a:rPr lang="th-TH" sz="3200" b="1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. 1.4)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2562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2563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2564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ลดรายจ่าย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32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ประกอบอาชีพ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13.07</a:t>
                      </a:r>
                      <a:endParaRPr lang="th-TH" sz="32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20.00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30.00</a:t>
                      </a: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45.00</a:t>
                      </a:r>
                      <a:endParaRPr lang="th-TH" sz="3200" b="1" dirty="0" smtClean="0">
                        <a:solidFill>
                          <a:srgbClr val="000066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60.00</a:t>
                      </a:r>
                      <a:endParaRPr lang="th-TH" sz="3200" b="1" dirty="0" smtClean="0">
                        <a:solidFill>
                          <a:srgbClr val="FF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พัฒนาอาชีพ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32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สี่เหลี่ยมผืนผ้ามุมมน 6"/>
          <p:cNvSpPr/>
          <p:nvPr/>
        </p:nvSpPr>
        <p:spPr bwMode="auto">
          <a:xfrm>
            <a:off x="3779912" y="5157192"/>
            <a:ext cx="1152128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61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 bwMode="auto">
          <a:xfrm>
            <a:off x="5004048" y="5157192"/>
            <a:ext cx="1152128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62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 bwMode="auto">
          <a:xfrm>
            <a:off x="6228184" y="5157192"/>
            <a:ext cx="1224136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63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 bwMode="auto">
          <a:xfrm>
            <a:off x="7534140" y="5157192"/>
            <a:ext cx="1142315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64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3" name="ดาว 8 แฉก 2"/>
          <p:cNvSpPr/>
          <p:nvPr/>
        </p:nvSpPr>
        <p:spPr bwMode="auto">
          <a:xfrm>
            <a:off x="4886224" y="5661248"/>
            <a:ext cx="2520280" cy="1123929"/>
          </a:xfrm>
          <a:prstGeom prst="star8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5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แบบอย่าง</a:t>
            </a:r>
          </a:p>
        </p:txBody>
      </p:sp>
      <p:sp>
        <p:nvSpPr>
          <p:cNvPr id="11" name="ดาว 8 แฉก 10"/>
          <p:cNvSpPr/>
          <p:nvPr/>
        </p:nvSpPr>
        <p:spPr bwMode="auto">
          <a:xfrm>
            <a:off x="495214" y="5486180"/>
            <a:ext cx="2520280" cy="1469597"/>
          </a:xfrm>
          <a:prstGeom prst="star8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รู้ได้อย่างไร</a:t>
            </a:r>
          </a:p>
        </p:txBody>
      </p:sp>
      <p:cxnSp>
        <p:nvCxnSpPr>
          <p:cNvPr id="12" name="ลูกศรเชื่อมต่อแบบตรง 11"/>
          <p:cNvCxnSpPr/>
          <p:nvPr/>
        </p:nvCxnSpPr>
        <p:spPr bwMode="auto">
          <a:xfrm>
            <a:off x="3203848" y="6220978"/>
            <a:ext cx="156592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00935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017460" y="560874"/>
            <a:ext cx="53206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40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การประกันคุณภาพการศึกษา</a:t>
            </a:r>
            <a:r>
              <a:rPr lang="en-US" sz="40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&amp; SAR</a:t>
            </a:r>
            <a:endParaRPr lang="th-TH" sz="4000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ตาราง 2"/>
          <p:cNvGraphicFramePr>
            <a:graphicFrameLocks noGrp="1"/>
          </p:cNvGraphicFramePr>
          <p:nvPr>
            <p:extLst/>
          </p:nvPr>
        </p:nvGraphicFramePr>
        <p:xfrm>
          <a:off x="323526" y="1397000"/>
          <a:ext cx="8424938" cy="538835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053117"/>
                <a:gridCol w="1053117"/>
                <a:gridCol w="1053117"/>
                <a:gridCol w="1283211"/>
                <a:gridCol w="1035418"/>
                <a:gridCol w="1115065"/>
                <a:gridCol w="955770"/>
                <a:gridCol w="876123"/>
              </a:tblGrid>
              <a:tr h="370840">
                <a:tc rowSpan="4">
                  <a:txBody>
                    <a:bodyPr/>
                    <a:lstStyle/>
                    <a:p>
                      <a:endParaRPr lang="th-TH" sz="18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  <a:p>
                      <a:endParaRPr lang="th-TH" sz="18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  <a:p>
                      <a:endParaRPr lang="th-TH" sz="18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  <a:p>
                      <a:pPr algn="ctr"/>
                      <a:r>
                        <a:rPr lang="th-TH" sz="18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รายการ</a:t>
                      </a:r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th-TH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รายการตามเกณฑ์การพิจารณา</a:t>
                      </a:r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h-TH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กิจกรรม / โครงการ</a:t>
                      </a:r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กระบวนการ</a:t>
                      </a:r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dirty="0" smtClean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ความ</a:t>
                      </a:r>
                      <a:br>
                        <a:rPr lang="th-TH" sz="1800" b="1" dirty="0" smtClean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</a:br>
                      <a:r>
                        <a:rPr lang="th-TH" sz="1800" b="1" dirty="0" smtClean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สัมพันธ์</a:t>
                      </a: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กับ</a:t>
                      </a:r>
                      <a:b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</a:b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นโยบายจุดเน้น</a:t>
                      </a: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/>
                      </a:r>
                      <a:b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</a:b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(</a:t>
                      </a: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4</a:t>
                      </a: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)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ผลผลิต ตาม</a:t>
                      </a:r>
                      <a:b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</a:b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ค่าเป้าหมาย</a:t>
                      </a: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/>
                      </a:r>
                      <a:b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</a:b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(</a:t>
                      </a: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1</a:t>
                      </a: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)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ผลลัพธ์ (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5</a:t>
                      </a:r>
                      <a:r>
                        <a:rPr lang="th-TH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)</a:t>
                      </a:r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การติดตามการนำความรู้</a:t>
                      </a:r>
                      <a:br>
                        <a:rPr lang="th-TH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</a:br>
                      <a:r>
                        <a:rPr lang="th-TH" sz="18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ไปใช้</a:t>
                      </a:r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คุณลักษณะตัวอย่างที่ดี หรือต้นแบบ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ค่าเป้าหมาย</a:t>
                      </a:r>
                      <a:b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</a:b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spc="-50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จำนวนผู้เรียนนำความรู้ไปใช้</a:t>
                      </a: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ตามค่าเป้าหมาย</a:t>
                      </a: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/>
                      </a:r>
                      <a:b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</a:b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(</a:t>
                      </a: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2</a:t>
                      </a: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)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วิธีการ / เครื่องมือประเมินความสามารถ</a:t>
                      </a: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/>
                      </a:r>
                      <a:b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</a:b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(</a:t>
                      </a: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3</a:t>
                      </a: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)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การดำเนินงาน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1800" b="1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1</a:t>
                      </a:r>
                      <a:endParaRPr lang="en-US" sz="1800" b="1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เป้าหมาย</a:t>
                      </a:r>
                      <a:b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</a:b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25xx </a:t>
                      </a:r>
                      <a: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.........</a:t>
                      </a:r>
                    </a:p>
                    <a:p>
                      <a:pPr algn="l"/>
                      <a: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/>
                      </a:r>
                      <a:b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</a:br>
                      <a: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ทำได้..............</a:t>
                      </a:r>
                      <a:endParaRPr lang="th-TH" sz="16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6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  <a:p>
                      <a:pPr algn="l"/>
                      <a:endParaRPr lang="th-TH" sz="16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th-TH" sz="16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เป้าหมาย</a:t>
                      </a:r>
                      <a:b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</a:b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25xx </a:t>
                      </a:r>
                      <a: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.........</a:t>
                      </a:r>
                    </a:p>
                    <a:p>
                      <a:pPr algn="l"/>
                      <a: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/>
                      </a:r>
                      <a:b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</a:br>
                      <a:r>
                        <a:rPr lang="th-TH" sz="1600" b="1" kern="1200" dirty="0" smtClean="0">
                          <a:solidFill>
                            <a:schemeClr val="tx1"/>
                          </a:solidFill>
                          <a:effectLst/>
                          <a:latin typeface="AngsanaUPC" panose="02020503050405090304" pitchFamily="18" charset="-34"/>
                          <a:ea typeface="+mn-ea"/>
                          <a:cs typeface="AngsanaUPC" panose="02020503050405090304" pitchFamily="18" charset="-34"/>
                        </a:rPr>
                        <a:t>ทำได้..............</a:t>
                      </a:r>
                      <a:endParaRPr lang="th-TH" sz="16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6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6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2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16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16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16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ภาคีเครือข่าย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16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16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16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th-TH" sz="1800" b="1" dirty="0" smtClean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กก.สถานศึกษา</a:t>
                      </a:r>
                      <a:endParaRPr lang="en-US" sz="1800" b="1" dirty="0" smtClean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1800" b="1" dirty="0">
                          <a:effectLst/>
                          <a:latin typeface="AngsanaUPC" panose="02020503050405090304" pitchFamily="18" charset="-34"/>
                          <a:ea typeface="Times New Roman" panose="02020603050405020304" pitchFamily="18" charset="0"/>
                          <a:cs typeface="AngsanaUPC" panose="02020503050405090304" pitchFamily="18" charset="-34"/>
                        </a:rPr>
                        <a:t>ปัจจัยความสำเร็จ</a:t>
                      </a:r>
                      <a:endParaRPr lang="en-US" sz="1800" b="1" dirty="0"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endParaRPr lang="th-TH" sz="18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65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4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การนำความรู้ไปใช้ (</a:t>
            </a:r>
            <a:r>
              <a:rPr lang="th-TH" sz="3600" b="1" dirty="0" err="1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5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)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929560"/>
              </p:ext>
            </p:extLst>
          </p:nvPr>
        </p:nvGraphicFramePr>
        <p:xfrm>
          <a:off x="251520" y="2165467"/>
          <a:ext cx="864096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584176"/>
                <a:gridCol w="1728192"/>
                <a:gridCol w="1368152"/>
                <a:gridCol w="1728192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ข้อมูล ปี </a:t>
                      </a:r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2560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ค่าเป้าหมายสูงสุด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การนำไปใช้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จำนวนที่จัด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จำนวนนำไปใช้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ร้อยละ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ดำรงชีวิต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210 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30 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14.28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ประกอบอาชีพ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20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 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9.52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solidFill>
                          <a:srgbClr val="FF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 bwMode="auto">
          <a:xfrm>
            <a:off x="7452320" y="4437112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latin typeface="AngsanaUPC" panose="02020503050405090304" pitchFamily="18" charset="-34"/>
                <a:cs typeface="AngsanaUPC" panose="02020503050405090304" pitchFamily="18" charset="-34"/>
              </a:rPr>
              <a:t>3</a:t>
            </a:r>
            <a:r>
              <a:rPr lang="en-US" sz="3200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0.00</a:t>
            </a:r>
            <a:endParaRPr lang="th-TH" sz="3200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35529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4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การนำความรู้ไปใช้ (</a:t>
            </a:r>
            <a:r>
              <a:rPr lang="th-TH" sz="3600" b="1" dirty="0" err="1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1.5)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945202"/>
              </p:ext>
            </p:extLst>
          </p:nvPr>
        </p:nvGraphicFramePr>
        <p:xfrm>
          <a:off x="539552" y="2217639"/>
          <a:ext cx="8208911" cy="2316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16224"/>
                <a:gridCol w="1348082"/>
                <a:gridCol w="1178997"/>
                <a:gridCol w="1131361"/>
                <a:gridCol w="1238104"/>
                <a:gridCol w="1296143"/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รายวิชา</a:t>
                      </a:r>
                      <a:endParaRPr lang="th-TH" sz="3200" b="1" dirty="0" smtClean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ข้อมูลนำไปใช้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การนำความรู้ไปใช้ (</a:t>
                      </a:r>
                      <a:r>
                        <a:rPr lang="th-TH" sz="3200" b="1" dirty="0" err="1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ตบช</a:t>
                      </a:r>
                      <a:r>
                        <a:rPr lang="th-TH" sz="3200" b="1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. 1.5)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2562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2563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2564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ดำรงชีวิต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32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ประกอบอาชีพ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9.52</a:t>
                      </a:r>
                      <a:endParaRPr lang="th-TH" sz="32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15.00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20.00</a:t>
                      </a: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25.00</a:t>
                      </a:r>
                      <a:endParaRPr lang="th-TH" sz="3200" b="1" dirty="0" smtClean="0">
                        <a:solidFill>
                          <a:srgbClr val="000066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30.00</a:t>
                      </a:r>
                      <a:endParaRPr lang="th-TH" sz="3200" b="1" dirty="0" smtClean="0">
                        <a:solidFill>
                          <a:srgbClr val="FF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สี่เหลี่ยมผืนผ้ามุมมน 6"/>
          <p:cNvSpPr/>
          <p:nvPr/>
        </p:nvSpPr>
        <p:spPr bwMode="auto">
          <a:xfrm>
            <a:off x="3779912" y="4725144"/>
            <a:ext cx="1152128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61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 bwMode="auto">
          <a:xfrm>
            <a:off x="5004048" y="4725144"/>
            <a:ext cx="1152128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62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 bwMode="auto">
          <a:xfrm>
            <a:off x="6228184" y="4725144"/>
            <a:ext cx="1224136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63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 bwMode="auto">
          <a:xfrm>
            <a:off x="7534140" y="4725144"/>
            <a:ext cx="1142315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64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3" name="ดาว 8 แฉก 2"/>
          <p:cNvSpPr/>
          <p:nvPr/>
        </p:nvSpPr>
        <p:spPr bwMode="auto">
          <a:xfrm>
            <a:off x="342814" y="5333780"/>
            <a:ext cx="2520280" cy="1469597"/>
          </a:xfrm>
          <a:prstGeom prst="star8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รู้ได้อย่างไร</a:t>
            </a:r>
          </a:p>
        </p:txBody>
      </p:sp>
      <p:sp>
        <p:nvSpPr>
          <p:cNvPr id="11" name="ดาว 8 แฉก 10"/>
          <p:cNvSpPr/>
          <p:nvPr/>
        </p:nvSpPr>
        <p:spPr bwMode="auto">
          <a:xfrm>
            <a:off x="4742208" y="5517232"/>
            <a:ext cx="2520280" cy="1123929"/>
          </a:xfrm>
          <a:prstGeom prst="star8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5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แบบอย่าง</a:t>
            </a:r>
          </a:p>
        </p:txBody>
      </p:sp>
      <p:cxnSp>
        <p:nvCxnSpPr>
          <p:cNvPr id="12" name="ลูกศรเชื่อมต่อแบบตรง 11"/>
          <p:cNvCxnSpPr/>
          <p:nvPr/>
        </p:nvCxnSpPr>
        <p:spPr bwMode="auto">
          <a:xfrm>
            <a:off x="3059832" y="6076962"/>
            <a:ext cx="156592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133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4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การนำความรู้ไปใช้ (</a:t>
            </a:r>
            <a:r>
              <a:rPr lang="th-TH" sz="3600" b="1" dirty="0" err="1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th-TH" sz="36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6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)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204266"/>
              </p:ext>
            </p:extLst>
          </p:nvPr>
        </p:nvGraphicFramePr>
        <p:xfrm>
          <a:off x="251520" y="2165467"/>
          <a:ext cx="864096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584176"/>
                <a:gridCol w="1728192"/>
                <a:gridCol w="1368152"/>
                <a:gridCol w="1728192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ข้อมูล ปี </a:t>
                      </a:r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2560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ค่าเป้าหมายสูงสุด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การนำไปใช้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จำนวนที่จัด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จำนวนนำไปใช้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ร้อยละ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ดำรงชีวิต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110 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20 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18.18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ประกอบอาชีพ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10</a:t>
                      </a: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 คน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9.09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solidFill>
                          <a:srgbClr val="FF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 bwMode="auto">
          <a:xfrm>
            <a:off x="7524328" y="4437112"/>
            <a:ext cx="93610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40.00</a:t>
            </a:r>
            <a:endParaRPr lang="th-TH" sz="3200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034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4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1.5 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</a:t>
            </a:r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1.6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395536" y="1484784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การนำความรู้ไปใช้ (</a:t>
            </a:r>
            <a:r>
              <a:rPr lang="th-TH" sz="3600" b="1" dirty="0" err="1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1.6)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631410"/>
              </p:ext>
            </p:extLst>
          </p:nvPr>
        </p:nvGraphicFramePr>
        <p:xfrm>
          <a:off x="539552" y="2217639"/>
          <a:ext cx="8208911" cy="2316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16224"/>
                <a:gridCol w="1348082"/>
                <a:gridCol w="1178997"/>
                <a:gridCol w="1131361"/>
                <a:gridCol w="1238104"/>
                <a:gridCol w="1296143"/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รายวิชา</a:t>
                      </a:r>
                      <a:endParaRPr lang="th-TH" sz="3200" b="1" dirty="0" smtClean="0">
                        <a:solidFill>
                          <a:srgbClr val="00206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ข้อมูลนำไปใช้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การนำความรู้ไปใช้ (</a:t>
                      </a:r>
                      <a:r>
                        <a:rPr lang="th-TH" sz="3200" b="1" dirty="0" err="1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ตบช</a:t>
                      </a:r>
                      <a:r>
                        <a:rPr lang="th-TH" sz="3200" b="1" dirty="0" smtClean="0">
                          <a:solidFill>
                            <a:srgbClr val="FFFF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. 1.6)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2561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2562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2563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2564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ดำรงชีวิต</a:t>
                      </a:r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3200" b="1" dirty="0" smtClean="0">
                        <a:solidFill>
                          <a:srgbClr val="C0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ประกอบอาชีพ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9.09</a:t>
                      </a:r>
                      <a:endParaRPr lang="th-TH" sz="3200" b="1" dirty="0" smtClean="0"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12.00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effectLst/>
                          <a:latin typeface="AngsanaUPC" panose="02020503050405090304" pitchFamily="18" charset="-34"/>
                          <a:ea typeface="Calibri" panose="020F0502020204030204" pitchFamily="34" charset="0"/>
                          <a:cs typeface="AngsanaUPC" panose="02020503050405090304" pitchFamily="18" charset="-34"/>
                        </a:rPr>
                        <a:t>20.00</a:t>
                      </a:r>
                      <a:endParaRPr lang="en-US" sz="3200" b="1" dirty="0">
                        <a:solidFill>
                          <a:srgbClr val="000066"/>
                        </a:solidFill>
                        <a:effectLst/>
                        <a:latin typeface="AngsanaUPC" panose="02020503050405090304" pitchFamily="18" charset="-34"/>
                        <a:ea typeface="Calibri" panose="020F0502020204030204" pitchFamily="34" charset="0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0066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30.00</a:t>
                      </a:r>
                      <a:endParaRPr lang="th-TH" sz="3200" b="1" dirty="0" smtClean="0">
                        <a:solidFill>
                          <a:srgbClr val="000066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AngsanaUPC" panose="02020503050405090304" pitchFamily="18" charset="-34"/>
                          <a:cs typeface="AngsanaUPC" panose="02020503050405090304" pitchFamily="18" charset="-34"/>
                        </a:rPr>
                        <a:t>40.00</a:t>
                      </a:r>
                      <a:endParaRPr lang="th-TH" sz="3200" b="1" dirty="0" smtClean="0">
                        <a:solidFill>
                          <a:srgbClr val="FF0000"/>
                        </a:solidFill>
                        <a:latin typeface="AngsanaUPC" panose="02020503050405090304" pitchFamily="18" charset="-34"/>
                        <a:cs typeface="AngsanaUPC" panose="02020503050405090304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สี่เหลี่ยมผืนผ้ามุมมน 6"/>
          <p:cNvSpPr/>
          <p:nvPr/>
        </p:nvSpPr>
        <p:spPr bwMode="auto">
          <a:xfrm>
            <a:off x="3779912" y="4725144"/>
            <a:ext cx="1152128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61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 bwMode="auto">
          <a:xfrm>
            <a:off x="5004048" y="4725144"/>
            <a:ext cx="1152128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62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 bwMode="auto">
          <a:xfrm>
            <a:off x="6228184" y="4725144"/>
            <a:ext cx="1224136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63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 bwMode="auto">
          <a:xfrm>
            <a:off x="7534140" y="4725144"/>
            <a:ext cx="1142315" cy="648072"/>
          </a:xfrm>
          <a:prstGeom prst="roundRect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64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3" name="ดาว 8 แฉก 2"/>
          <p:cNvSpPr/>
          <p:nvPr/>
        </p:nvSpPr>
        <p:spPr bwMode="auto">
          <a:xfrm>
            <a:off x="342814" y="5333780"/>
            <a:ext cx="2520280" cy="1469597"/>
          </a:xfrm>
          <a:prstGeom prst="star8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รู้ได้อย่างไร</a:t>
            </a:r>
          </a:p>
        </p:txBody>
      </p:sp>
      <p:sp>
        <p:nvSpPr>
          <p:cNvPr id="11" name="ดาว 8 แฉก 10"/>
          <p:cNvSpPr/>
          <p:nvPr/>
        </p:nvSpPr>
        <p:spPr bwMode="auto">
          <a:xfrm>
            <a:off x="4742208" y="5517232"/>
            <a:ext cx="2520280" cy="1123929"/>
          </a:xfrm>
          <a:prstGeom prst="star8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5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แบบอย่าง</a:t>
            </a:r>
          </a:p>
        </p:txBody>
      </p:sp>
      <p:cxnSp>
        <p:nvCxnSpPr>
          <p:cNvPr id="12" name="ลูกศรเชื่อมต่อแบบตรง 11"/>
          <p:cNvCxnSpPr/>
          <p:nvPr/>
        </p:nvCxnSpPr>
        <p:spPr bwMode="auto">
          <a:xfrm>
            <a:off x="3059832" y="6076962"/>
            <a:ext cx="156592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8086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30" name="Picture 6" descr="http://4.bp.blogspot.com/-g5d7RU8SKPA/UIP4TqWERQI/AAAAAAAABLI/l6X6Q7ioA7s/s1600/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0" y="1190730"/>
            <a:ext cx="1734214" cy="17342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GGp-KbpZv3R6PmVwwpazFuogLl3oqsS6m4oJpaXVRY9J5To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20" y="3401540"/>
            <a:ext cx="2628788" cy="2547740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024" y="1484784"/>
            <a:ext cx="8942388" cy="1517650"/>
          </a:xfrm>
        </p:spPr>
        <p:txBody>
          <a:bodyPr>
            <a:noAutofit/>
          </a:bodyPr>
          <a:lstStyle/>
          <a:p>
            <a:r>
              <a:rPr lang="th-TH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   </a:t>
            </a:r>
            <a:r>
              <a:rPr lang="th-TH" sz="3200" dirty="0" err="1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2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</a:t>
            </a:r>
            <a:r>
              <a:rPr lang="en-US" sz="32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 1.</a:t>
            </a:r>
            <a:r>
              <a:rPr lang="th-TH" sz="32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7  </a:t>
            </a:r>
            <a:r>
              <a:rPr lang="th-TH" sz="3200" dirty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ผู้รับบริการได้รับความรู้และ/หรือ</a:t>
            </a:r>
            <a:r>
              <a:rPr lang="th-TH" sz="32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ประสบการณ์</a:t>
            </a:r>
            <a:br>
              <a:rPr lang="th-TH" sz="32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 smtClean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จาก</a:t>
            </a:r>
            <a:r>
              <a:rPr lang="th-TH" sz="3200" dirty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การเข้าร่วมกิจกรรม/โครงการ</a:t>
            </a:r>
            <a:r>
              <a:rPr lang="en-US" sz="3200" dirty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3200" dirty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	      การศึกษาตามอัธยาศัย</a:t>
            </a:r>
            <a:r>
              <a:rPr lang="en-US" sz="3200" dirty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3200" dirty="0">
                <a:solidFill>
                  <a:srgbClr val="00206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dirty="0"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th-TH" sz="3200" dirty="0"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lang="en-US" sz="3200" dirty="0" smtClean="0">
                <a:solidFill>
                  <a:srgbClr val="000066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endParaRPr lang="en-US" sz="3200" dirty="0">
              <a:solidFill>
                <a:srgbClr val="000066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998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th-TH" sz="3600" b="1" dirty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7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95536" y="1630541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การกำหนดค่าเป้าหมายผู้รับบริการเข้าร่วมกิจกรรม/</a:t>
            </a:r>
            <a:r>
              <a:rPr lang="th-TH" sz="3600" b="1" dirty="0" smtClean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โครงการ</a:t>
            </a:r>
            <a:br>
              <a:rPr lang="th-TH" sz="3600" b="1" dirty="0" smtClean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การศึกษา</a:t>
            </a:r>
            <a:r>
              <a:rPr lang="th-TH" sz="3600" b="1" dirty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ตามอัธยาศัย </a:t>
            </a:r>
            <a:endParaRPr lang="en-US" sz="3600" b="1" dirty="0">
              <a:solidFill>
                <a:srgbClr val="0070C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4" name="ลูกศรขวา 13"/>
          <p:cNvSpPr/>
          <p:nvPr/>
        </p:nvSpPr>
        <p:spPr bwMode="auto">
          <a:xfrm>
            <a:off x="0" y="2230705"/>
            <a:ext cx="3059832" cy="3816424"/>
          </a:xfrm>
          <a:prstGeom prst="rightArrow">
            <a:avLst/>
          </a:prstGeom>
          <a:solidFill>
            <a:srgbClr val="00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SAR 60 </a:t>
            </a: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/>
            </a:r>
            <a:b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รายงานผลปฏิบัติงาน ปี </a:t>
            </a:r>
            <a:r>
              <a:rPr lang="en-US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60</a:t>
            </a:r>
            <a:endParaRPr kumimoji="0" lang="th-TH" sz="3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5" name="วงรี 14"/>
          <p:cNvSpPr/>
          <p:nvPr/>
        </p:nvSpPr>
        <p:spPr bwMode="auto">
          <a:xfrm>
            <a:off x="3039908" y="4869160"/>
            <a:ext cx="4340404" cy="1509412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ค่าเป้าหมายการปฏิบัติงาน</a:t>
            </a:r>
            <a:b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ทุกกิจกรรม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cxnSp>
        <p:nvCxnSpPr>
          <p:cNvPr id="3" name="ลูกศรเชื่อมต่อแบบตรง 2"/>
          <p:cNvCxnSpPr/>
          <p:nvPr/>
        </p:nvCxnSpPr>
        <p:spPr bwMode="auto">
          <a:xfrm>
            <a:off x="4427984" y="4293096"/>
            <a:ext cx="648072" cy="5788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วงรี 10"/>
          <p:cNvSpPr/>
          <p:nvPr/>
        </p:nvSpPr>
        <p:spPr bwMode="auto">
          <a:xfrm>
            <a:off x="3059832" y="3068960"/>
            <a:ext cx="3888432" cy="1296144"/>
          </a:xfrm>
          <a:prstGeom prst="ellipse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ผลการปฏิบัติงาน</a:t>
            </a:r>
            <a:b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ทุกกิจกรรม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665435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th-TH" sz="3600" b="1" dirty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7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95536" y="1630541"/>
            <a:ext cx="8748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การกำหนดค่าเป้าหมายผู้รับบริการเข้าร่วมกิจกรรม/</a:t>
            </a:r>
            <a:r>
              <a:rPr lang="th-TH" sz="3600" b="1" dirty="0" smtClean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โครงการ</a:t>
            </a:r>
            <a:br>
              <a:rPr lang="th-TH" sz="3600" b="1" dirty="0" smtClean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600" b="1" dirty="0" smtClean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การศึกษา</a:t>
            </a:r>
            <a:r>
              <a:rPr lang="th-TH" sz="3600" b="1" dirty="0">
                <a:solidFill>
                  <a:srgbClr val="0070C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ตามอัธยาศัย </a:t>
            </a:r>
            <a:endParaRPr lang="th-TH" sz="3600" b="1" dirty="0" smtClean="0">
              <a:solidFill>
                <a:srgbClr val="0070C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algn="ctr"/>
            <a:r>
              <a:rPr lang="th-TH" sz="3600" b="1" dirty="0" smtClean="0">
                <a:latin typeface="AngsanaUPC" panose="02020503050405090304" pitchFamily="18" charset="-34"/>
                <a:cs typeface="AngsanaUPC" panose="02020503050405090304" pitchFamily="18" charset="-34"/>
              </a:rPr>
              <a:t>หรือ</a:t>
            </a:r>
            <a:endParaRPr lang="en-US" sz="3600" b="1" dirty="0"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5" name="วงรี 14"/>
          <p:cNvSpPr/>
          <p:nvPr/>
        </p:nvSpPr>
        <p:spPr bwMode="auto">
          <a:xfrm>
            <a:off x="323528" y="4869160"/>
            <a:ext cx="4320480" cy="1509412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ค่าเป้าหมายการปฏิบัติงาน</a:t>
            </a:r>
            <a:b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ทุกกิจกรรม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cxnSp>
        <p:nvCxnSpPr>
          <p:cNvPr id="3" name="ลูกศรเชื่อมต่อแบบตรง 2"/>
          <p:cNvCxnSpPr/>
          <p:nvPr/>
        </p:nvCxnSpPr>
        <p:spPr bwMode="auto">
          <a:xfrm>
            <a:off x="1711604" y="4293096"/>
            <a:ext cx="648072" cy="5788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วงรี 10"/>
          <p:cNvSpPr/>
          <p:nvPr/>
        </p:nvSpPr>
        <p:spPr bwMode="auto">
          <a:xfrm>
            <a:off x="343452" y="3068960"/>
            <a:ext cx="3220436" cy="1296144"/>
          </a:xfrm>
          <a:prstGeom prst="ellipse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ผลการปฏิบัติงาน</a:t>
            </a:r>
            <a:b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ทุกกิจกรรม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572000" y="3671153"/>
            <a:ext cx="43924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</a:t>
            </a:r>
            <a: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ผู้รับบริการ</a:t>
            </a:r>
            <a:b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ที่</a:t>
            </a:r>
            <a:r>
              <a:rPr lang="th-TH" sz="32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ได้รับความรู้และ/หรือ</a:t>
            </a:r>
            <a: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ประสบการณ์</a:t>
            </a:r>
            <a:b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จาก</a:t>
            </a:r>
            <a:r>
              <a:rPr lang="th-TH" sz="32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การเข้าร่วมกิจกรรม/</a:t>
            </a:r>
            <a: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โครงการ</a:t>
            </a:r>
            <a:b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การศึกษา</a:t>
            </a:r>
            <a:r>
              <a:rPr lang="th-TH" sz="32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ตามอัธยาศัย </a:t>
            </a:r>
          </a:p>
        </p:txBody>
      </p:sp>
      <p:sp>
        <p:nvSpPr>
          <p:cNvPr id="2" name="เท่ากับ 1"/>
          <p:cNvSpPr/>
          <p:nvPr/>
        </p:nvSpPr>
        <p:spPr bwMode="auto">
          <a:xfrm>
            <a:off x="3779912" y="2711421"/>
            <a:ext cx="576064" cy="721458"/>
          </a:xfrm>
          <a:prstGeom prst="mathEqua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ไม่เท่ากับ 3"/>
          <p:cNvSpPr/>
          <p:nvPr/>
        </p:nvSpPr>
        <p:spPr bwMode="auto">
          <a:xfrm>
            <a:off x="5088758" y="2735417"/>
            <a:ext cx="648072" cy="648072"/>
          </a:xfrm>
          <a:prstGeom prst="mathNotEqual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609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th-TH" sz="3600" b="1" dirty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7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95536" y="1630541"/>
            <a:ext cx="8748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การกำหนดค่าเป้าหมายผู้รับบริการที่ได้รับความรู้และ/หรือ</a:t>
            </a:r>
            <a: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ประสบการณ์</a:t>
            </a:r>
            <a:b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th-TH" sz="3200" b="1" dirty="0" smtClean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จาก</a:t>
            </a:r>
            <a:r>
              <a:rPr lang="th-TH" sz="3200" b="1" dirty="0">
                <a:solidFill>
                  <a:srgbClr val="C000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การเข้าร่วมกิจกรรม/โครงการการศึกษาตามอัธยาศัย </a:t>
            </a:r>
          </a:p>
        </p:txBody>
      </p:sp>
      <p:cxnSp>
        <p:nvCxnSpPr>
          <p:cNvPr id="15" name="ลูกศรเชื่อมต่อแบบตรง 14"/>
          <p:cNvCxnSpPr/>
          <p:nvPr/>
        </p:nvCxnSpPr>
        <p:spPr bwMode="auto">
          <a:xfrm>
            <a:off x="1115616" y="4293096"/>
            <a:ext cx="648072" cy="5788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วงรี 15"/>
          <p:cNvSpPr/>
          <p:nvPr/>
        </p:nvSpPr>
        <p:spPr bwMode="auto">
          <a:xfrm>
            <a:off x="271444" y="3068960"/>
            <a:ext cx="2716380" cy="1296144"/>
          </a:xfrm>
          <a:prstGeom prst="ellipse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การปฏิบัติงาน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ทุกกิจกรรม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cxnSp>
        <p:nvCxnSpPr>
          <p:cNvPr id="3" name="ลูกศรเชื่อมต่อแบบตรง 2"/>
          <p:cNvCxnSpPr/>
          <p:nvPr/>
        </p:nvCxnSpPr>
        <p:spPr bwMode="auto">
          <a:xfrm flipV="1">
            <a:off x="2699792" y="4812757"/>
            <a:ext cx="864096" cy="3444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วงรี 13"/>
          <p:cNvSpPr/>
          <p:nvPr/>
        </p:nvSpPr>
        <p:spPr bwMode="auto">
          <a:xfrm>
            <a:off x="395536" y="4869160"/>
            <a:ext cx="2520280" cy="864096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กรอบกิจกรรม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9" name="วงรี 18"/>
          <p:cNvSpPr/>
          <p:nvPr/>
        </p:nvSpPr>
        <p:spPr bwMode="auto">
          <a:xfrm>
            <a:off x="6255461" y="3428502"/>
            <a:ext cx="2247895" cy="1167733"/>
          </a:xfrm>
          <a:prstGeom prst="ellipse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เป้าหมาย</a:t>
            </a:r>
          </a:p>
        </p:txBody>
      </p:sp>
      <p:cxnSp>
        <p:nvCxnSpPr>
          <p:cNvPr id="20" name="ลูกศรเชื่อมต่อแบบตรง 19"/>
          <p:cNvCxnSpPr/>
          <p:nvPr/>
        </p:nvCxnSpPr>
        <p:spPr bwMode="auto">
          <a:xfrm flipV="1">
            <a:off x="5391365" y="4149080"/>
            <a:ext cx="908827" cy="4011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วงรี 22"/>
          <p:cNvSpPr/>
          <p:nvPr/>
        </p:nvSpPr>
        <p:spPr bwMode="auto">
          <a:xfrm>
            <a:off x="6212537" y="4637531"/>
            <a:ext cx="2247895" cy="1167733"/>
          </a:xfrm>
          <a:prstGeom prst="ellipse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วัดผลได้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cxnSp>
        <p:nvCxnSpPr>
          <p:cNvPr id="24" name="ลูกศรเชื่อมต่อแบบตรง 23"/>
          <p:cNvCxnSpPr/>
          <p:nvPr/>
        </p:nvCxnSpPr>
        <p:spPr bwMode="auto">
          <a:xfrm>
            <a:off x="5589171" y="4596235"/>
            <a:ext cx="850038" cy="272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วงรี 17"/>
          <p:cNvSpPr/>
          <p:nvPr/>
        </p:nvSpPr>
        <p:spPr bwMode="auto">
          <a:xfrm>
            <a:off x="3411578" y="3861048"/>
            <a:ext cx="2420129" cy="1296144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กิจกรรม</a:t>
            </a:r>
            <a:b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3200" b="1" dirty="0" err="1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Hilight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7614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3" grpId="0" animBg="1"/>
      <p:bldP spid="1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05"/>
          <p:cNvSpPr txBox="1"/>
          <p:nvPr/>
        </p:nvSpPr>
        <p:spPr>
          <a:xfrm>
            <a:off x="1602954" y="548680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err="1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ตบช</a:t>
            </a:r>
            <a:r>
              <a:rPr lang="th-TH" sz="3600" b="1" dirty="0" smtClean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. 1.</a:t>
            </a:r>
            <a:r>
              <a:rPr lang="th-TH" sz="3600" b="1" dirty="0">
                <a:solidFill>
                  <a:srgbClr val="FFFF00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7</a:t>
            </a:r>
            <a:endParaRPr lang="th-TH" sz="3600" b="1" dirty="0" smtClean="0">
              <a:solidFill>
                <a:srgbClr val="FFFF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95536" y="1630541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AngsanaUPC" panose="02020503050405090304" pitchFamily="18" charset="-34"/>
                <a:cs typeface="AngsanaUPC" panose="02020503050405090304" pitchFamily="18" charset="-34"/>
              </a:rPr>
              <a:t>ผู้รับบริการที่เป็นตัวอย่างที่ดี หรือต้นแบบ มีลักษณะอย่างไร</a:t>
            </a:r>
            <a:endParaRPr lang="th-TH" sz="3600" b="1" dirty="0">
              <a:solidFill>
                <a:srgbClr val="C00000"/>
              </a:solidFill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cxnSp>
        <p:nvCxnSpPr>
          <p:cNvPr id="3" name="ลูกศรเชื่อมต่อแบบตรง 2"/>
          <p:cNvCxnSpPr/>
          <p:nvPr/>
        </p:nvCxnSpPr>
        <p:spPr bwMode="auto">
          <a:xfrm>
            <a:off x="1363967" y="4053327"/>
            <a:ext cx="583417" cy="7351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วงรี 18"/>
          <p:cNvSpPr/>
          <p:nvPr/>
        </p:nvSpPr>
        <p:spPr bwMode="auto">
          <a:xfrm>
            <a:off x="3404225" y="2348880"/>
            <a:ext cx="2247895" cy="1167733"/>
          </a:xfrm>
          <a:prstGeom prst="ellipse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เป้าหมาย</a:t>
            </a:r>
          </a:p>
        </p:txBody>
      </p:sp>
      <p:cxnSp>
        <p:nvCxnSpPr>
          <p:cNvPr id="20" name="ลูกศรเชื่อมต่อแบบตรง 19"/>
          <p:cNvCxnSpPr/>
          <p:nvPr/>
        </p:nvCxnSpPr>
        <p:spPr bwMode="auto">
          <a:xfrm flipV="1">
            <a:off x="2540129" y="3069458"/>
            <a:ext cx="908827" cy="40111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ลูกศรเชื่อมต่อแบบตรง 23"/>
          <p:cNvCxnSpPr/>
          <p:nvPr/>
        </p:nvCxnSpPr>
        <p:spPr bwMode="auto">
          <a:xfrm>
            <a:off x="2737935" y="3516613"/>
            <a:ext cx="850038" cy="272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วงรี 17"/>
          <p:cNvSpPr/>
          <p:nvPr/>
        </p:nvSpPr>
        <p:spPr bwMode="auto">
          <a:xfrm>
            <a:off x="560342" y="2781426"/>
            <a:ext cx="2420129" cy="1296144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กิจกรรม</a:t>
            </a:r>
            <a:b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</a:br>
            <a:r>
              <a:rPr lang="en-US" sz="3200" b="1" dirty="0" err="1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Hilight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17" name="วงรี 16"/>
          <p:cNvSpPr/>
          <p:nvPr/>
        </p:nvSpPr>
        <p:spPr bwMode="auto">
          <a:xfrm>
            <a:off x="6588224" y="2932746"/>
            <a:ext cx="2247895" cy="1167733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นำไปใช้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cxnSp>
        <p:nvCxnSpPr>
          <p:cNvPr id="21" name="ลูกศรเชื่อมต่อแบบตรง 20"/>
          <p:cNvCxnSpPr>
            <a:stCxn id="19" idx="6"/>
          </p:cNvCxnSpPr>
          <p:nvPr/>
        </p:nvCxnSpPr>
        <p:spPr bwMode="auto">
          <a:xfrm>
            <a:off x="5652120" y="2932747"/>
            <a:ext cx="1208563" cy="1827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ลูกศรเชื่อมต่อแบบตรง 21"/>
          <p:cNvCxnSpPr/>
          <p:nvPr/>
        </p:nvCxnSpPr>
        <p:spPr bwMode="auto">
          <a:xfrm flipV="1">
            <a:off x="5436096" y="3789539"/>
            <a:ext cx="1275689" cy="5293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วงรี 22"/>
          <p:cNvSpPr/>
          <p:nvPr/>
        </p:nvSpPr>
        <p:spPr bwMode="auto">
          <a:xfrm>
            <a:off x="3361301" y="3557909"/>
            <a:ext cx="2247895" cy="1167733"/>
          </a:xfrm>
          <a:prstGeom prst="ellipse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05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วัดผลได้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cxnSp>
        <p:nvCxnSpPr>
          <p:cNvPr id="25" name="ลูกศรเชื่อมต่อแบบตรง 24"/>
          <p:cNvCxnSpPr/>
          <p:nvPr/>
        </p:nvCxnSpPr>
        <p:spPr bwMode="auto">
          <a:xfrm flipV="1">
            <a:off x="6033518" y="4136851"/>
            <a:ext cx="1275689" cy="5293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ลูกศรเชื่อมต่อแบบตรง 25"/>
          <p:cNvCxnSpPr/>
          <p:nvPr/>
        </p:nvCxnSpPr>
        <p:spPr bwMode="auto">
          <a:xfrm flipH="1">
            <a:off x="2925104" y="4666151"/>
            <a:ext cx="3148836" cy="73790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วงรี 13"/>
          <p:cNvSpPr/>
          <p:nvPr/>
        </p:nvSpPr>
        <p:spPr bwMode="auto">
          <a:xfrm>
            <a:off x="683568" y="4797152"/>
            <a:ext cx="2520280" cy="864096"/>
          </a:xfrm>
          <a:prstGeom prst="ellipse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200" b="1" dirty="0" smtClean="0">
                <a:solidFill>
                  <a:schemeClr val="bg1"/>
                </a:solidFill>
                <a:latin typeface="AngsanaUPC" panose="02020503050405090304" pitchFamily="18" charset="-34"/>
                <a:cs typeface="AngsanaUPC" panose="02020503050405090304" pitchFamily="18" charset="-34"/>
              </a:rPr>
              <a:t>กรอบกิจกรรม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</p:txBody>
      </p:sp>
      <p:sp>
        <p:nvSpPr>
          <p:cNvPr id="27" name="ดาว 8 แฉก 26"/>
          <p:cNvSpPr/>
          <p:nvPr/>
        </p:nvSpPr>
        <p:spPr bwMode="auto">
          <a:xfrm>
            <a:off x="2846898" y="5245303"/>
            <a:ext cx="2520280" cy="1469597"/>
          </a:xfrm>
          <a:prstGeom prst="star8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รู้ได้อย่างไร</a:t>
            </a:r>
          </a:p>
        </p:txBody>
      </p:sp>
      <p:sp>
        <p:nvSpPr>
          <p:cNvPr id="28" name="ดาว 8 แฉก 27"/>
          <p:cNvSpPr/>
          <p:nvPr/>
        </p:nvSpPr>
        <p:spPr bwMode="auto">
          <a:xfrm>
            <a:off x="6368407" y="5274154"/>
            <a:ext cx="2520280" cy="1123929"/>
          </a:xfrm>
          <a:prstGeom prst="star8">
            <a:avLst/>
          </a:prstGeom>
          <a:solidFill>
            <a:srgbClr val="00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5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gsanaUPC" panose="02020503050405090304" pitchFamily="18" charset="-34"/>
              <a:cs typeface="AngsanaUPC" panose="02020503050405090304" pitchFamily="18" charset="-34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UPC" panose="02020503050405090304" pitchFamily="18" charset="-34"/>
                <a:cs typeface="AngsanaUPC" panose="02020503050405090304" pitchFamily="18" charset="-34"/>
              </a:rPr>
              <a:t>  แบบอย่าง</a:t>
            </a:r>
          </a:p>
        </p:txBody>
      </p:sp>
      <p:cxnSp>
        <p:nvCxnSpPr>
          <p:cNvPr id="29" name="ลูกศรเชื่อมต่อแบบตรง 28"/>
          <p:cNvCxnSpPr/>
          <p:nvPr/>
        </p:nvCxnSpPr>
        <p:spPr bwMode="auto">
          <a:xfrm>
            <a:off x="5079283" y="5635245"/>
            <a:ext cx="156592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2184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7" grpId="0" animBg="1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5"/>
          <p:cNvSpPr txBox="1"/>
          <p:nvPr/>
        </p:nvSpPr>
        <p:spPr>
          <a:xfrm>
            <a:off x="1674962" y="548680"/>
            <a:ext cx="6929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FF00"/>
                </a:solidFill>
                <a:cs typeface="FreesiaUPC" pitchFamily="34" charset="-34"/>
              </a:rPr>
              <a:t>แผนพัฒนาการศึกษาของสถานศึกษา</a:t>
            </a:r>
            <a:endParaRPr lang="th-TH" sz="4000" b="1" dirty="0">
              <a:solidFill>
                <a:srgbClr val="FFFF00"/>
              </a:solidFill>
              <a:cs typeface="FreesiaUPC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0374">
            <a:off x="569079" y="1937927"/>
            <a:ext cx="8086323" cy="382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0980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รูปภาพ 23" descr="1005-011-08-106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4160" y="1340768"/>
            <a:ext cx="5472608" cy="5472608"/>
          </a:xfrm>
          <a:prstGeom prst="rect">
            <a:avLst/>
          </a:prstGeom>
        </p:spPr>
      </p:pic>
      <p:sp>
        <p:nvSpPr>
          <p:cNvPr id="25" name="TextBox 2"/>
          <p:cNvSpPr txBox="1"/>
          <p:nvPr/>
        </p:nvSpPr>
        <p:spPr>
          <a:xfrm>
            <a:off x="1071538" y="2608100"/>
            <a:ext cx="4286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A50021"/>
                </a:solidFill>
                <a:cs typeface="FreesiaUPC" pitchFamily="34" charset="-34"/>
              </a:rPr>
              <a:t>Happy Ending</a:t>
            </a:r>
            <a:endParaRPr lang="th-TH" sz="7200" b="1" dirty="0">
              <a:solidFill>
                <a:srgbClr val="A50021"/>
              </a:solidFill>
              <a:cs typeface="Freesia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4925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3399"/>
      </a:dk2>
      <a:lt2>
        <a:srgbClr val="C0C0C0"/>
      </a:lt2>
      <a:accent1>
        <a:srgbClr val="5E9CD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6CBEA"/>
      </a:accent5>
      <a:accent6>
        <a:srgbClr val="85AE49"/>
      </a:accent6>
      <a:hlink>
        <a:srgbClr val="FF9933"/>
      </a:hlink>
      <a:folHlink>
        <a:srgbClr val="855ADA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142288"/>
        </a:dk2>
        <a:lt2>
          <a:srgbClr val="C0C0C0"/>
        </a:lt2>
        <a:accent1>
          <a:srgbClr val="39998E"/>
        </a:accent1>
        <a:accent2>
          <a:srgbClr val="14CAEE"/>
        </a:accent2>
        <a:accent3>
          <a:srgbClr val="FFFFFF"/>
        </a:accent3>
        <a:accent4>
          <a:srgbClr val="000000"/>
        </a:accent4>
        <a:accent5>
          <a:srgbClr val="AECAC6"/>
        </a:accent5>
        <a:accent6>
          <a:srgbClr val="11B7D8"/>
        </a:accent6>
        <a:hlink>
          <a:srgbClr val="8963E9"/>
        </a:hlink>
        <a:folHlink>
          <a:srgbClr val="3067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5E9CDA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B6CBEA"/>
        </a:accent5>
        <a:accent6>
          <a:srgbClr val="85AE49"/>
        </a:accent6>
        <a:hlink>
          <a:srgbClr val="FF9933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124458"/>
        </a:dk2>
        <a:lt2>
          <a:srgbClr val="C0C0C0"/>
        </a:lt2>
        <a:accent1>
          <a:srgbClr val="98C13D"/>
        </a:accent1>
        <a:accent2>
          <a:srgbClr val="40BAD2"/>
        </a:accent2>
        <a:accent3>
          <a:srgbClr val="FFFFFF"/>
        </a:accent3>
        <a:accent4>
          <a:srgbClr val="000000"/>
        </a:accent4>
        <a:accent5>
          <a:srgbClr val="CADDAF"/>
        </a:accent5>
        <a:accent6>
          <a:srgbClr val="39A8BE"/>
        </a:accent6>
        <a:hlink>
          <a:srgbClr val="715EE6"/>
        </a:hlink>
        <a:folHlink>
          <a:srgbClr val="238DD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Gulim"/>
        <a:ea typeface="Gulim"/>
        <a:cs typeface=""/>
      </a:majorFont>
      <a:minorFont>
        <a:latin typeface="Gulim"/>
        <a:ea typeface="Guli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ulim" pitchFamily="34" charset="-127"/>
            <a:ea typeface="Gulim" pitchFamily="34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ulim" pitchFamily="34" charset="-127"/>
            <a:ea typeface="Gulim" pitchFamily="34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213TGp_natural_light_v2</Template>
  <TotalTime>6058</TotalTime>
  <Words>1189</Words>
  <Application>Microsoft Office PowerPoint</Application>
  <PresentationFormat>นำเสนอทางหน้าจอ (4:3)</PresentationFormat>
  <Paragraphs>475</Paragraphs>
  <Slides>40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40</vt:i4>
      </vt:variant>
    </vt:vector>
  </HeadingPairs>
  <TitlesOfParts>
    <vt:vector size="51" baseType="lpstr">
      <vt:lpstr>AngsanaUPC</vt:lpstr>
      <vt:lpstr>Arial</vt:lpstr>
      <vt:lpstr>Calibri</vt:lpstr>
      <vt:lpstr>Cordia New</vt:lpstr>
      <vt:lpstr>FreesiaUPC</vt:lpstr>
      <vt:lpstr>Gulim</vt:lpstr>
      <vt:lpstr>TH Sarabun New</vt:lpstr>
      <vt:lpstr>Times New Roman</vt:lpstr>
      <vt:lpstr>Wingdings</vt:lpstr>
      <vt:lpstr>Default Design</vt:lpstr>
      <vt:lpstr>4_기본 디자인</vt:lpstr>
      <vt:lpstr> มาตรฐาน 1 คุณภาพของผู้เรียน/ผู้รับบริการ  </vt:lpstr>
      <vt:lpstr>งานนำเสนอ PowerPoint</vt:lpstr>
      <vt:lpstr>งานนำเสนอ PowerPoint</vt:lpstr>
      <vt:lpstr>งานนำเสนอ PowerPoint</vt:lpstr>
      <vt:lpstr>     ตบช. 1.1   ผู้เรียนการศึกษาขั้นพื้นฐานมีคุณธรรม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   ตบช. 1.2  ผู้เรียนการศึกษาขั้นพื้นฐาน มี ทักษะกระบวนการคิด  ทักษะการแสวงหาความรู้      เรียนรู้อย่างต่อเนื่อง และสามารถนำไป ประยุกต์ใช้ในการดำรงชีวิต 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   ตบช. 1.3 ผู้เรียนการศึกษาขั้นพื้นฐาน มีความรู้พื้นฐาน 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   ตบช. 1.4  ผู้เรียนหรือผู้เข้ารับการอบรม มีความรู้ ความสามารถ และทักษะในการประกอบอาชีพ ตบช. 1.5  ผู้เรียนหรือผู้เข้ารับการอบรม ปฏิบัติตนตามหลักปรัชญาของเศรษฐกิจพอเพียง ตบช. 1.6  ผู้เรียนหรือผู้เข้ารับการอบรม สามารถใช้เทคโนโลยีได้อย่างเหมาะสม 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   ตบช. 1.7  ผู้รับบริการได้รับความรู้และ/หรือประสบการณ์ จากการเข้าร่วมกิจกรรม/โครงการ        การศึกษาตามอัธยาศัย 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กลุ่มพัฒนาการศึกษานอกโรงเรียน สำนักส่งเสริมการศึกษานอกระบบและการศึกษาตามอัธยาศัย สำนักปลัดกระทรวงศึกษาธิการ  กระทรวงศึกษาธิการ</dc:title>
  <dc:creator>Auon</dc:creator>
  <cp:lastModifiedBy>Acer</cp:lastModifiedBy>
  <cp:revision>385</cp:revision>
  <cp:lastPrinted>2017-07-21T05:08:06Z</cp:lastPrinted>
  <dcterms:created xsi:type="dcterms:W3CDTF">2013-02-15T06:54:33Z</dcterms:created>
  <dcterms:modified xsi:type="dcterms:W3CDTF">2018-05-30T15:50:17Z</dcterms:modified>
</cp:coreProperties>
</file>