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handoutMasterIdLst>
    <p:handoutMasterId r:id="rId17"/>
  </p:handoutMasterIdLst>
  <p:sldIdLst>
    <p:sldId id="271" r:id="rId5"/>
    <p:sldId id="291" r:id="rId6"/>
    <p:sldId id="290" r:id="rId7"/>
    <p:sldId id="279" r:id="rId8"/>
    <p:sldId id="283" r:id="rId9"/>
    <p:sldId id="284" r:id="rId10"/>
    <p:sldId id="285" r:id="rId11"/>
    <p:sldId id="286" r:id="rId12"/>
    <p:sldId id="287" r:id="rId13"/>
    <p:sldId id="289" r:id="rId14"/>
    <p:sldId id="293" r:id="rId15"/>
    <p:sldId id="292" r:id="rId16"/>
  </p:sldIdLst>
  <p:sldSz cx="9144000" cy="6858000" type="screen4x3"/>
  <p:notesSz cx="6858000" cy="99472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C915A-5203-4D6F-827C-0F4DD7B6B87A}" type="datetimeFigureOut">
              <a:rPr lang="th-TH" smtClean="0"/>
              <a:t>30/05/61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79842-1F3A-4766-AE8F-892E45B01EC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7872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80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32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199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39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53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783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3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331444B-B92B-4E27-8C94-BB93EAF5CB18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>
                <a:solidFill>
                  <a:srgbClr val="637052"/>
                </a:solidFill>
              </a:rPr>
              <a:pPr/>
              <a:t>‹#›</a:t>
            </a:fld>
            <a:endParaRPr lang="en-US" dirty="0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168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750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940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419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257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1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522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568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344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46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581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331444B-B92B-4E27-8C94-BB93EAF5CB18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>
                <a:solidFill>
                  <a:srgbClr val="637052"/>
                </a:solidFill>
              </a:rPr>
              <a:pPr/>
              <a:t>‹#›</a:t>
            </a:fld>
            <a:endParaRPr lang="en-US" dirty="0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873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520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958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42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876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3528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568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727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49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533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140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331444B-B92B-4E27-8C94-BB93EAF5CB18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>
                <a:solidFill>
                  <a:srgbClr val="637052"/>
                </a:solidFill>
              </a:rPr>
              <a:pPr/>
              <a:t>‹#›</a:t>
            </a:fld>
            <a:endParaRPr lang="en-US" dirty="0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4011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7026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5314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pPr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4955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26463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87908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077158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62187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76818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458504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34290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460900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defTabSz="34290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934937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22247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817563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1388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385D73D-5C53-4F24-B44D-F7337E710405}" type="datetimeFigureOut">
              <a:rPr lang="th-TH" smtClean="0"/>
              <a:t>30/05/61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EA310C2-3848-43D1-ACEF-46B8530557FA}" type="slidenum">
              <a:rPr lang="th-TH" smtClean="0"/>
              <a:t>‹#›</a:t>
            </a:fld>
            <a:endParaRPr lang="th-TH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5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pPr defTabSz="3429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68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pPr defTabSz="342900"/>
            <a:fld id="{9D6E9DEC-419B-4CC5-A080-3B06BD5A8291}" type="datetimeFigureOut">
              <a:rPr lang="en-US" smtClean="0"/>
              <a:pPr defTabSz="34290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pPr defTabSz="3429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defTabSz="342900"/>
            <a:fld id="{6D22F896-40B5-4ADD-8801-0D06FADFA095}" type="slidenum">
              <a:rPr lang="en-US" smtClean="0"/>
              <a:pPr defTabSz="34290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385D73D-5C53-4F24-B44D-F7337E710405}" type="datetimeFigureOut">
              <a:rPr lang="th-TH" smtClean="0"/>
              <a:t>30/05/61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EA310C2-3848-43D1-ACEF-46B8530557FA}" type="slidenum">
              <a:rPr lang="th-TH" smtClean="0"/>
              <a:t>‹#›</a:t>
            </a:fld>
            <a:endParaRPr lang="th-TH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27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ชื่อเรื่อง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บทบาทของผู้บริหารสถานศึกษาในการประกันคุณภาพการศึกษา</a:t>
            </a:r>
            <a:endParaRPr kumimoji="0" lang="th-TH" sz="5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384129"/>
            <a:ext cx="2857500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6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เนื้อหา 2"/>
          <p:cNvSpPr txBox="1">
            <a:spLocks/>
          </p:cNvSpPr>
          <p:nvPr/>
        </p:nvSpPr>
        <p:spPr>
          <a:xfrm>
            <a:off x="529208" y="1412776"/>
            <a:ext cx="8363272" cy="37444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- </a:t>
            </a: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 ประชาชน</a:t>
            </a: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ได้รับทราบ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บุคลากรทำงานอย่างเต็มความสามารถ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เพื่อความเชื่อมั่นในคุณภาพของ</a:t>
            </a:r>
            <a:r>
              <a:rPr kumimoji="0" lang="th-TH" sz="32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 </a:t>
            </a:r>
            <a:r>
              <a:rPr kumimoji="0" lang="th-TH" sz="3200" b="1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นศ</a:t>
            </a:r>
            <a:r>
              <a:rPr kumimoji="0" lang="th-TH" sz="32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. ให้กับ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th-TH" b="1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  </a:t>
            </a:r>
            <a:r>
              <a:rPr kumimoji="0" lang="th-TH" sz="32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ผู้ปกครอง</a:t>
            </a: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3" name="ชื่อเรื่องรอง 2"/>
          <p:cNvSpPr txBox="1">
            <a:spLocks/>
          </p:cNvSpPr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B0F0"/>
          </a:solidFill>
        </p:spPr>
        <p:txBody>
          <a:bodyPr vert="horz" lIns="0" tIns="45720" rIns="0" bIns="45720" rtlCol="0">
            <a:no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th-TH" sz="4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การประกันคุณภาพการศึกษาของสถานศึกษา</a:t>
            </a:r>
            <a:endParaRPr lang="th-TH" sz="4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3742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 txBox="1">
            <a:spLocks/>
          </p:cNvSpPr>
          <p:nvPr/>
        </p:nvSpPr>
        <p:spPr>
          <a:xfrm>
            <a:off x="611560" y="1484784"/>
            <a:ext cx="8229600" cy="309634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ครอบคลุมกระบวนการ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ครบวงจร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เป็นส่วนหนึ่งของกระบวนการบริหารการศึกษาที่ต้องทำต่อเนื่อง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4" name="ชื่อเรื่องรอง 2"/>
          <p:cNvSpPr txBox="1">
            <a:spLocks/>
          </p:cNvSpPr>
          <p:nvPr/>
        </p:nvSpPr>
        <p:spPr>
          <a:xfrm>
            <a:off x="0" y="0"/>
            <a:ext cx="7092280" cy="908720"/>
          </a:xfrm>
          <a:prstGeom prst="rect">
            <a:avLst/>
          </a:prstGeom>
          <a:solidFill>
            <a:srgbClr val="00B0F0"/>
          </a:solidFill>
        </p:spPr>
        <p:txBody>
          <a:bodyPr vert="horz" lIns="0" tIns="45720" rIns="0" bIns="45720" rtlCol="0">
            <a:no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th-TH" sz="4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ผู้บริหารจะต้องดำเนินการ</a:t>
            </a:r>
            <a:endParaRPr lang="th-TH" sz="4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1496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457200" y="1700808"/>
            <a:ext cx="8229600" cy="367240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เป็นผู้นำ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h-TH" b="1" baseline="0" dirty="0" smtClean="0">
                <a:solidFill>
                  <a:sysClr val="windowText" lastClr="000000"/>
                </a:solidFill>
                <a:latin typeface="Calibri"/>
              </a:rPr>
              <a:t>ทำงานเป็นทีม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th-TH" b="1" dirty="0">
                <a:solidFill>
                  <a:sysClr val="windowText" lastClr="000000"/>
                </a:solidFill>
                <a:latin typeface="Calibri"/>
              </a:rPr>
              <a:t>	</a:t>
            </a: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- ร่วมคิด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th-TH" b="1" baseline="0" dirty="0">
                <a:solidFill>
                  <a:sysClr val="windowText" lastClr="000000"/>
                </a:solidFill>
                <a:latin typeface="Calibri"/>
              </a:rPr>
              <a:t>	</a:t>
            </a:r>
            <a:r>
              <a:rPr lang="th-TH" b="1" baseline="0" dirty="0" smtClean="0">
                <a:solidFill>
                  <a:sysClr val="windowText" lastClr="000000"/>
                </a:solidFill>
                <a:latin typeface="Calibri"/>
              </a:rPr>
              <a:t>-</a:t>
            </a: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 ร่วมวางแผน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th-TH" b="1" baseline="0" dirty="0">
                <a:solidFill>
                  <a:sysClr val="windowText" lastClr="000000"/>
                </a:solidFill>
                <a:latin typeface="Calibri"/>
              </a:rPr>
              <a:t>	</a:t>
            </a:r>
            <a:r>
              <a:rPr lang="th-TH" b="1" baseline="0" dirty="0" smtClean="0">
                <a:solidFill>
                  <a:sysClr val="windowText" lastClr="000000"/>
                </a:solidFill>
                <a:latin typeface="Calibri"/>
              </a:rPr>
              <a:t>- ร่วมปฏิบัติ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	- ร่วมรับผล</a:t>
            </a:r>
            <a:endParaRPr lang="th-TH" b="1" baseline="0" dirty="0" smtClean="0">
              <a:solidFill>
                <a:sysClr val="windowText" lastClr="000000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สร้างความเข้าใจให้บุคลากร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3" name="ชื่อเรื่องรอง 2"/>
          <p:cNvSpPr txBox="1">
            <a:spLocks/>
          </p:cNvSpPr>
          <p:nvPr/>
        </p:nvSpPr>
        <p:spPr>
          <a:xfrm>
            <a:off x="0" y="0"/>
            <a:ext cx="5724128" cy="908720"/>
          </a:xfrm>
          <a:prstGeom prst="rect">
            <a:avLst/>
          </a:prstGeom>
          <a:solidFill>
            <a:srgbClr val="00B0F0"/>
          </a:solidFill>
        </p:spPr>
        <p:txBody>
          <a:bodyPr vert="horz" lIns="0" tIns="45720" rIns="0" bIns="45720" rtlCol="0">
            <a:no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th-TH" sz="4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</a:t>
            </a:r>
            <a:r>
              <a:rPr lang="th-TH" sz="4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ผู้อำนวยการสถานศึกษา</a:t>
            </a:r>
            <a:endParaRPr lang="th-TH" sz="4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3485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แทนเนื้อหา 2"/>
          <p:cNvSpPr txBox="1">
            <a:spLocks/>
          </p:cNvSpPr>
          <p:nvPr/>
        </p:nvSpPr>
        <p:spPr>
          <a:xfrm>
            <a:off x="457200" y="178335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การเตรียมการก่อนดำเนินการประกันคุณภาพภายใน ผู้บริหารจะมีบทบาทในการเตรียมความพร้อมของบุคลากรโดย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สร้างความตระหนัก จะต้องปลุกจิตสำนึกให้บุคลากรทุกฝ่ายเห็นคุณค่าและมีความเข้าใจที่ตรงกัน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พัฒนาความรู้ทักษะต่าง ๆ ให้กับบุคลากร เช่นการเก็บรวบรวมข้อมูลเพื่อการทำประกันคุณภาพ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การแต่งตั้งคณะกรรมการหรือคณะทำงาน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9" name="ชื่อเรื่องรอง 2"/>
          <p:cNvSpPr txBox="1">
            <a:spLocks/>
          </p:cNvSpPr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B0F0"/>
          </a:solidFill>
        </p:spPr>
        <p:txBody>
          <a:bodyPr vert="horz" lIns="0" tIns="45720" rIns="0" bIns="45720" rtlCol="0">
            <a:no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th-TH" sz="4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ขั้นตอนที่ 1</a:t>
            </a:r>
            <a:endParaRPr lang="th-TH" sz="4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837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รอง 2"/>
          <p:cNvSpPr txBox="1">
            <a:spLocks/>
          </p:cNvSpPr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B0F0"/>
          </a:solidFill>
        </p:spPr>
        <p:txBody>
          <a:bodyPr vert="horz" lIns="0" tIns="45720" rIns="0" bIns="45720" rtlCol="0">
            <a:no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th-TH" sz="4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ขั้นตอนที่ 2</a:t>
            </a:r>
            <a:endParaRPr lang="th-TH" sz="4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457200" y="177872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1.การวางแผนปฏิบัติงาน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(P)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ผู้บริหารจะต้องเป็นแกนนำในการจัดทำแผนรวมทั้งกำกับ ติดตามให้มีการดำเนินงานตามแผนการเพื่อให้การดำเนินงานมีประสิทธิภาพ แผนที่จะต้องทำเช่น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 	- แผนพัฒนาคุณภาพของสถานศึกษา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- แผนปฏิบัติงานประจำปี </a:t>
            </a:r>
          </a:p>
          <a:p>
            <a:pPr marR="0" lvl="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แผนจัดการเรียนการสอนตามหลักสูตรและ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th-TH" sz="3200" b="1" noProof="0" dirty="0" smtClean="0">
                <a:solidFill>
                  <a:sysClr val="windowText" lastClr="000000"/>
                </a:solidFill>
                <a:latin typeface="Calibri"/>
              </a:rPr>
              <a:t> 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สอดคล้องกับเป้าหมายของสถานศึกษา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- แผนการประเมินคุณภาพการศึกษา</a:t>
            </a:r>
          </a:p>
          <a:p>
            <a:pPr marR="0" lvl="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แผนงบประมาณทั้งรายรับและรายจ่าย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th-TH" sz="3200" b="1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th-TH" sz="3200" b="1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ทุกแผนต้องมีความเชื่อมโยงกัน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4376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แทนเนื้อหา 2"/>
          <p:cNvSpPr txBox="1">
            <a:spLocks/>
          </p:cNvSpPr>
          <p:nvPr/>
        </p:nvSpPr>
        <p:spPr>
          <a:xfrm>
            <a:off x="457200" y="803845"/>
            <a:ext cx="8229600" cy="528945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2.การปฏิบัติตามแผน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(D)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เมื่อบุคลากรร่วมกันดำเนินการตามแผนที่จัดทำไว้ ผู้บริหารควรส่งเสริม สนับสนุนให้บุคลากรทำงานอย่างมีความสุข จัดสิ่งอำนวยความสะดวก สนับสนุนทรัพยากรเพื่อให้การปฏิบัติงานเป็นไปอย่างมีประสิทธิภาพ กำกับติดตามทั้งรายบุคคล รายกลุ่มหรือฝ่ายว่าเป็นไปตามเป้าหมายหรือแผนที่กำหนดไว้หรือมีปัญหาหรือไม่ทั้งในเรื่องการจัดการเรียนการสอน การประเมินตนเอง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1593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เนื้อหา 2"/>
          <p:cNvSpPr txBox="1">
            <a:spLocks/>
          </p:cNvSpPr>
          <p:nvPr/>
        </p:nvSpPr>
        <p:spPr>
          <a:xfrm>
            <a:off x="323528" y="764704"/>
            <a:ext cx="8229600" cy="367240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3.การตรวจสอบประเมินผล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(C)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ประเมินแผนปฏิบัติงานว่าเป็นไปตามระยะเวลาที่กำหนดหรือไม่สามารถดำเนินการได้ตามเป้าหมายที่วางไว้หรือไม่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ประเมินผลการจัดการศึกษา ประเมินผลสัมฤทธิ์ทางการเรียนของผู้เรียนทุกกิจกรรม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818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467544" y="764704"/>
            <a:ext cx="8291264" cy="42484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4.การนำผลการประเมินมาปรับปรุงงาน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	-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ปรับการบริหารจัดการ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- พัฒนาหลักสูตร</a:t>
            </a:r>
          </a:p>
          <a:p>
            <a:pPr marR="0" lvl="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พัฒนากระบวนการจัดการเรียนการสอน </a:t>
            </a:r>
            <a:r>
              <a:rPr kumimoji="0" lang="th-TH" sz="32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 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th-TH" sz="3200" b="1" noProof="0" dirty="0" smtClean="0">
                <a:solidFill>
                  <a:sysClr val="windowText" lastClr="000000"/>
                </a:solidFill>
                <a:latin typeface="Calibri"/>
              </a:rPr>
              <a:t> 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สื่อ/วิธีการ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- พัฒนาระบบการประเมินผล</a:t>
            </a:r>
          </a:p>
          <a:p>
            <a:pPr marL="914400" marR="0" lvl="2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ฯลฯ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3292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457200" y="836712"/>
            <a:ext cx="8229600" cy="48245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ผู้บริหารจึงเป็นหัวใจสำคัญของความสำเร็จในการพัฒนาระบบประกันคุณภาพการศึกษา ผู้บริหารต้อง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	</a:t>
            </a: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-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มีภาวะผู้นำ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 	- ต้องมีสมรรถนะสูงในด้านความรู้ ความสามารถ  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h-TH" b="1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      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ทักษะการบริหาร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 	- เป็นผู้นำการเปลี่ยนแปลงที่ทรงพลังจึงจะนำพา  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h-TH" b="1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      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</a:rPr>
              <a:t>สถานศึกษาสู่คุณภาพและมาตรฐานได้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h-TH" b="1" dirty="0">
                <a:solidFill>
                  <a:sysClr val="windowText" lastClr="000000"/>
                </a:solidFill>
                <a:latin typeface="Calibri"/>
              </a:rPr>
              <a:t>	</a:t>
            </a:r>
            <a:r>
              <a:rPr lang="th-TH" b="1" dirty="0" smtClean="0">
                <a:solidFill>
                  <a:sysClr val="windowText" lastClr="000000"/>
                </a:solidFill>
                <a:latin typeface="Calibri"/>
              </a:rPr>
              <a:t>- การใส่ใจ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9160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ผลการค้นหารูปภาพสำหรับ คุณภาพการศึกษา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39940" name="Picture 4" descr="ผลการค้นหารูปภาพสำหรับ คุณภาพการศึกษ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692696"/>
            <a:ext cx="9012463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3851920" y="1438176"/>
            <a:ext cx="4896544" cy="93610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38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เราจะร่วมสร้างคุณภาพ</a:t>
            </a:r>
          </a:p>
          <a:p>
            <a:pPr algn="ctr"/>
            <a:r>
              <a:rPr lang="th-TH" sz="38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ไปด้วยกัน</a:t>
            </a:r>
            <a:endParaRPr lang="th-TH" sz="38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088088" y="1103660"/>
            <a:ext cx="12266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54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กศน</a:t>
            </a:r>
            <a:r>
              <a:rPr lang="th-TH" sz="5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th-TH" sz="5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รูปภาพ 1" descr="C:\Users\DTK Computer\Desktop\ตรา กศน.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96956"/>
            <a:ext cx="634172" cy="6241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727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504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ย้อนยุค">
  <a:themeElements>
    <a:clrScheme name="ย้อนยุค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ย้อนยุค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ย้อนยุค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1_ย้อนยุค">
  <a:themeElements>
    <a:clrScheme name="ย้อนยุค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ย้อนยุค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ย้อนยุค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2_ย้อนยุค">
  <a:themeElements>
    <a:clrScheme name="ย้อนยุค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ย้อนยุค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ย้อนยุค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5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309</Words>
  <Application>Microsoft Office PowerPoint</Application>
  <PresentationFormat>On-screen Show (4:3)</PresentationFormat>
  <Paragraphs>53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Angsana New</vt:lpstr>
      <vt:lpstr>Arial</vt:lpstr>
      <vt:lpstr>Calibri</vt:lpstr>
      <vt:lpstr>Calibri Light</vt:lpstr>
      <vt:lpstr>Cordia New</vt:lpstr>
      <vt:lpstr>TH SarabunPSK</vt:lpstr>
      <vt:lpstr>ย้อนยุค</vt:lpstr>
      <vt:lpstr>1_ย้อนยุค</vt:lpstr>
      <vt:lpstr>2_ย้อนยุค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บทบาทของผู้บริหารสถานศึกษาในการประกันคุณภาพการศึกษา</dc:title>
  <dc:creator>ho</dc:creator>
  <cp:lastModifiedBy>Windows User</cp:lastModifiedBy>
  <cp:revision>20</cp:revision>
  <cp:lastPrinted>2018-05-28T10:27:34Z</cp:lastPrinted>
  <dcterms:created xsi:type="dcterms:W3CDTF">2018-05-28T03:00:39Z</dcterms:created>
  <dcterms:modified xsi:type="dcterms:W3CDTF">2018-05-30T04:39:33Z</dcterms:modified>
</cp:coreProperties>
</file>