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handoutMasterIdLst>
    <p:handoutMasterId r:id="rId58"/>
  </p:handoutMasterIdLst>
  <p:sldIdLst>
    <p:sldId id="256" r:id="rId7"/>
    <p:sldId id="258" r:id="rId8"/>
    <p:sldId id="259" r:id="rId9"/>
    <p:sldId id="263" r:id="rId10"/>
    <p:sldId id="26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64" r:id="rId26"/>
    <p:sldId id="261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307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65" r:id="rId47"/>
    <p:sldId id="262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6" r:id="rId56"/>
    <p:sldId id="305" r:id="rId57"/>
  </p:sldIdLst>
  <p:sldSz cx="9144000" cy="6858000" type="screen4x3"/>
  <p:notesSz cx="6807200" cy="99393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916A4-D998-4AFA-AE04-229C091B49B6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D5D66-8F6E-4B75-A5F5-0067BC896A8E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วงรี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3" name="สี่เหลี่ยมผืนผ้า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สี่เหลี่ยมผืนผ้า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วงรี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วงรี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ตัวยึดเนื้อหา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เนื้อหา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สี่เหลี่ยมผืนผ้า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สี่เหลี่ยมผืนผ้า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สี่เหลี่ยมผืนผ้า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สี่เหลี่ยมผืนผ้า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h-TH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ตัวยึดเนื้อหา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6" name="ตัวยึดเนื้อหา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วงรี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วงรี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ชื่อเรื่อง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สี่เหลี่ยมผืนผ้า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สี่เหลี่ยมผืนผ้า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สี่เหลี่ยมผืนผ้า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ตัวยึดเนื้อหา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วงรี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วงรี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สี่เหลี่ยมผืนผ้า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ตัวเชื่อมต่อตรง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สี่เหลี่ยมผืนผ้า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วงรี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2" name="สี่เหลี่ยมผืนผ้า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วงรี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วงรี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3" name="สี่เหลี่ยมผืนผ้า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สี่เหลี่ยมผืนผ้า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วงรี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วงรี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ตัวยึดเนื้อหา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เนื้อหา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สี่เหลี่ยมผืนผ้า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สี่เหลี่ยมผืนผ้า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สี่เหลี่ยมผืนผ้า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สี่เหลี่ยมผืนผ้า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h-TH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ตัวยึดเนื้อหา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6" name="ตัวยึดเนื้อหา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วงรี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วงรี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ชื่อเรื่อง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สี่เหลี่ยมผืนผ้า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สี่เหลี่ยมผืนผ้า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สี่เหลี่ยมผืนผ้า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ตัวยึดเนื้อหา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วงรี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วงรี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สี่เหลี่ยมผืนผ้า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ตัวเชื่อมต่อตรง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สี่เหลี่ยมผืนผ้า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วงรี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2" name="สี่เหลี่ยมผืนผ้า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วงรี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วงรี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3" name="สี่เหลี่ยมผืนผ้า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สี่เหลี่ยมผืนผ้า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วงรี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วงรี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ตัวยึดเนื้อหา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เนื้อหา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สี่เหลี่ยมผืนผ้า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สี่เหลี่ยมผืนผ้า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สี่เหลี่ยมผืนผ้า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สี่เหลี่ยมผืนผ้า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h-TH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ตัวยึดเนื้อหา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6" name="ตัวยึดเนื้อหา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วงรี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วงรี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ชื่อเรื่อง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สี่เหลี่ยมผืนผ้า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สี่เหลี่ยมผืนผ้า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สี่เหลี่ยมผืนผ้า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ตัวยึดเนื้อหา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วงรี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วงรี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สี่เหลี่ยมผืนผ้า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ตัวเชื่อมต่อตรง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สี่เหลี่ยมผืนผ้า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วงรี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2" name="สี่เหลี่ยมผืนผ้า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วงรี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วงรี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3" name="สี่เหลี่ยมผืนผ้า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สี่เหลี่ยมผืนผ้า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วงรี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วงรี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ตัวยึดเนื้อหา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เนื้อหา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สี่เหลี่ยมผืนผ้า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สี่เหลี่ยมผืนผ้า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สี่เหลี่ยมผืนผ้า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สี่เหลี่ยมผืนผ้า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h-TH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ตัวยึดเนื้อหา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6" name="ตัวยึดเนื้อหา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วงรี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วงรี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ชื่อเรื่อง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สี่เหลี่ยมผืนผ้า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สี่เหลี่ยมผืนผ้า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สี่เหลี่ยมผืนผ้า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ตัวยึดเนื้อหา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วงรี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วงรี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สี่เหลี่ยมผืนผ้า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ตัวเชื่อมต่อตรง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สี่เหลี่ยมผืนผ้า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วงรี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2" name="สี่เหลี่ยมผืนผ้า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วงรี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วงรี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3" name="สี่เหลี่ยมผืนผ้า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สี่เหลี่ยมผืนผ้า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วงรี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วงรี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ตัวยึดเนื้อหา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เนื้อหา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สี่เหลี่ยมผืนผ้า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สี่เหลี่ยมผืนผ้า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สี่เหลี่ยมผืนผ้า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สี่เหลี่ยมผืนผ้า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h-TH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ตัวยึดเนื้อหา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6" name="ตัวยึดเนื้อหา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วงรี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วงรี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ชื่อเรื่อง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สี่เหลี่ยมผืนผ้า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สี่เหลี่ยมผืนผ้า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สี่เหลี่ยมผืนผ้า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ตัวยึดเนื้อหา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วงรี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วงรี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สี่เหลี่ยมผืนผ้า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ตัวเชื่อมต่อตรง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สี่เหลี่ยมผืนผ้า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สี่เหลี่ยมผืนผ้า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วงรี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2" name="สี่เหลี่ยมผืนผ้า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วงรี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วงรี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วงรี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วงรี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วงรี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ผืนผ้า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สี่เหลี่ยมผืนผ้า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สี่เหลี่ยมผืนผ้า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E54AED0-C03F-4E0D-B83B-6E9A4632A563}" type="datetimeFigureOut">
              <a:rPr lang="th-TH" smtClean="0"/>
              <a:pPr/>
              <a:t>26/01/61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วงรี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AC12FD-9870-40B7-96F2-5AFDFD47BBE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42844" y="2887669"/>
            <a:ext cx="8858312" cy="1470025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th-TH" sz="4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แนวทางการประกันคุณภาพภายใน</a:t>
            </a:r>
            <a:br>
              <a:rPr lang="th-TH" sz="4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การศึกษานอกระบบและการศึกษาตามอัธยาศัย</a:t>
            </a:r>
            <a:endParaRPr lang="th-TH" sz="4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0298" y="5429264"/>
            <a:ext cx="6500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b="1" dirty="0" smtClean="0">
                <a:ln>
                  <a:solidFill>
                    <a:schemeClr val="tx1"/>
                  </a:solidFill>
                </a:ln>
                <a:latin typeface="TH SarabunPSK" pitchFamily="34" charset="-34"/>
                <a:cs typeface="TH SarabunPSK" pitchFamily="34" charset="-34"/>
              </a:rPr>
              <a:t>กลุ่มพัฒนาการศึกษานอกระบบและการศึกษาตามอัธยาศัย</a:t>
            </a:r>
          </a:p>
          <a:p>
            <a:pPr algn="r"/>
            <a:r>
              <a:rPr lang="th-TH" b="1" dirty="0" smtClean="0">
                <a:ln>
                  <a:solidFill>
                    <a:schemeClr val="tx1"/>
                  </a:solidFill>
                </a:ln>
                <a:latin typeface="TH SarabunPSK" pitchFamily="34" charset="-34"/>
                <a:cs typeface="TH SarabunPSK" pitchFamily="34" charset="-34"/>
              </a:rPr>
              <a:t>สำนักงาน </a:t>
            </a:r>
            <a:r>
              <a:rPr lang="th-TH" b="1" dirty="0" err="1" smtClean="0">
                <a:ln>
                  <a:solidFill>
                    <a:schemeClr val="tx1"/>
                  </a:solidFill>
                </a:ln>
                <a:latin typeface="TH SarabunPSK" pitchFamily="34" charset="-34"/>
                <a:cs typeface="TH SarabunPSK" pitchFamily="34" charset="-34"/>
              </a:rPr>
              <a:t>กศน.</a:t>
            </a:r>
            <a:endParaRPr lang="th-TH" b="1" dirty="0">
              <a:ln>
                <a:solidFill>
                  <a:schemeClr val="tx1"/>
                </a:solidFill>
              </a:ln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รูปภาพ 1" descr="C:\Users\DTK Computer\Desktop\ตรา กศน.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571480"/>
            <a:ext cx="1363372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4368191" cy="59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5839" y="918024"/>
            <a:ext cx="4368193" cy="59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ประกาศกระทรวงศึกษาธิการ เรื่อง มาตรฐานการศึกษานอกระบบและการศึกษาตามอัธยาศัย (ฉบับที่ ๒) พ.ศ. ๒๕๖๐</a:t>
            </a:r>
            <a:endParaRPr lang="th-TH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ตัวยึดเนื้อหา 2"/>
          <p:cNvSpPr txBox="1">
            <a:spLocks/>
          </p:cNvSpPr>
          <p:nvPr/>
        </p:nvSpPr>
        <p:spPr>
          <a:xfrm>
            <a:off x="500034" y="1500174"/>
            <a:ext cx="4680000" cy="7200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มาตรฐานการศึกษานอกระบบและการศึกษาตามอัธยาศัย</a:t>
            </a:r>
            <a:b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ของศูนย์การศึกษานอกระบบและการศึกษาตามอัธยาศัยอำเภอ/เขต</a:t>
            </a:r>
            <a:endParaRPr lang="th-TH" sz="36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2496917"/>
            <a:ext cx="8286808" cy="858857"/>
          </a:xfrm>
          <a:prstGeom prst="cube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มาตรฐานที่ 1 คุณภาพ</a:t>
            </a:r>
            <a:r>
              <a:rPr lang="th-TH" sz="36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ของผู้เรียน/</a:t>
            </a:r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ผู้รับบริการ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034" y="3713151"/>
            <a:ext cx="8286808" cy="858857"/>
          </a:xfrm>
          <a:prstGeom prst="cub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มาตรฐานที่ 2 คุณภาพ</a:t>
            </a:r>
            <a:r>
              <a:rPr lang="th-TH" sz="36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การจัดการศึกษา/การ</a:t>
            </a:r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ให้บริการ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34" y="4927597"/>
            <a:ext cx="8286808" cy="858857"/>
          </a:xfrm>
          <a:prstGeom prst="cub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มาตรฐานที่ 3 ประสิทธิภาพ</a:t>
            </a:r>
            <a:r>
              <a:rPr lang="th-TH" sz="36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การบริหารจัดการการศึกษา</a:t>
            </a:r>
            <a:endParaRPr lang="th-TH" sz="36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785786" y="1500174"/>
            <a:ext cx="4140000" cy="7200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ตัวยึดเนื้อหา 2"/>
          <p:cNvSpPr txBox="1">
            <a:spLocks/>
          </p:cNvSpPr>
          <p:nvPr/>
        </p:nvSpPr>
        <p:spPr>
          <a:xfrm>
            <a:off x="1071538" y="1500174"/>
            <a:ext cx="3600000" cy="720000"/>
          </a:xfrm>
          <a:prstGeom prst="beve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ประกอบด้วย 3 มาตรฐาน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endParaRPr lang="th-TH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000240"/>
            <a:ext cx="8715436" cy="454344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600" dirty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600" dirty="0" smtClean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คุณภาพ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ของผู้เรียน/ผู้รับบริการ จะพิจารณาจากคุณภาพของผู้เรียน/ผู้รับบริการ </a:t>
            </a:r>
            <a:endParaRPr lang="th-TH" sz="2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ตามกรอบหลักการ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จุดมุ่งหมายของมาตรฐานการเรียนรู้ ตามหลักสูตรการศึกษานอก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ระบบ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ระดับการศึกษา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ขั้นพื้นฐาน พุทธศักราช </a:t>
            </a:r>
            <a:r>
              <a:rPr lang="en-US" sz="2600" dirty="0">
                <a:latin typeface="TH SarabunPSK" pitchFamily="34" charset="-34"/>
                <a:cs typeface="TH SarabunPSK" pitchFamily="34" charset="-34"/>
              </a:rPr>
              <a:t>2551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หลักการและจุดมุ่งหมายของ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การศึกษาต่อเนื่อง </a:t>
            </a:r>
            <a:endParaRPr lang="th-TH" sz="2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จัดกิจกรรม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ตามอัธยาศัย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ของสถานศึกษา โดย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พิจารณา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จากผลผลิตหรือผลลัพธ์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ของการ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จัด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การศึกษา ที่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มีผลต่อคุณภาพของผู้เรียน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ผู้รับบริการ และคุณภาพ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การจัดการศึกษาของกิจกรรมต่าง ๆ </a:t>
            </a:r>
            <a:endParaRPr lang="th-TH" sz="2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ของสถานศึกษา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ที่ดำเนินการใน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ปีงบประมาณนั้น ๆ โดย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คุณภาพของผู้เรียน/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ผู้รับบริการ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มีความสอดคล้องกับ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พระบรมรา</a:t>
            </a:r>
            <a:r>
              <a:rPr lang="th-TH" sz="2600" dirty="0" err="1">
                <a:latin typeface="TH SarabunPSK" pitchFamily="34" charset="-34"/>
                <a:cs typeface="TH SarabunPSK" pitchFamily="34" charset="-34"/>
              </a:rPr>
              <a:t>โชบาย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ด้านการศึกษา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นโยบายทุกนโยบาย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ประกอบด้วย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นโยบาย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และจุดเน้นของสำนักงาน </a:t>
            </a:r>
            <a:r>
              <a:rPr lang="th-TH" sz="2600" dirty="0" err="1" smtClean="0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นโยบาย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จุดเน้น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ของกระทรวงศึกษาธิการ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แผนการ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ศึกษาแห่งชาติ </a:t>
            </a:r>
            <a:endParaRPr lang="th-TH" sz="2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ยุทธศาสตร์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/เป้าหมาย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)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มาตรฐาน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การศึกษาของ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ชาติ และยุทธศาสตร์ชาติระยะ 20 ปี 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พิจารณาได้จากตัวบ่งชี้ดังต่อไปนี้</a:t>
            </a:r>
            <a:endParaRPr lang="th-TH" sz="2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803802" y="1500174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589488" y="1500174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57158" y="1500174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คำอธิบายมาตรฐาน</a:t>
            </a:r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435404" y="-24"/>
            <a:ext cx="8280000" cy="1143000"/>
          </a:xfrm>
          <a:prstGeom prst="rect">
            <a:avLst/>
          </a:prstGeom>
          <a:ln w="200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มาตรฐานที่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1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คุณภาพของผู้เรียน/ผู้รับบริการ</a:t>
            </a:r>
            <a:endParaRPr kumimoji="0" lang="th-TH" sz="4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th-TH" sz="4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มาตรฐานที่ 1 คุณภาพของผู้เรียน/ผู้รับบริการ (ต่อ)</a:t>
            </a:r>
            <a:endParaRPr lang="th-TH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28596" y="1500174"/>
            <a:ext cx="8501122" cy="495459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b="1" i="1" dirty="0" smtClean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10400" b="1" i="1" dirty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ขั้นพื้นฐาน</a:t>
            </a:r>
            <a:endParaRPr lang="en-US" sz="10400" b="1" dirty="0">
              <a:ln>
                <a:solidFill>
                  <a:sysClr val="windowText" lastClr="000000"/>
                </a:solidFill>
              </a:ln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1.1 </a:t>
            </a:r>
            <a:r>
              <a:rPr lang="th-TH" sz="10400" b="1" dirty="0">
                <a:latin typeface="TH SarabunPSK" pitchFamily="34" charset="-34"/>
                <a:cs typeface="TH SarabunPSK" pitchFamily="34" charset="-34"/>
              </a:rPr>
              <a:t>ผู้เรียนการศึกษาขั้นพื้นฐานมีคุณธรรม</a:t>
            </a:r>
            <a:endParaRPr lang="en-US" sz="104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1.2 </a:t>
            </a:r>
            <a:r>
              <a:rPr lang="th-TH" sz="10400" b="1" dirty="0">
                <a:latin typeface="TH SarabunPSK" pitchFamily="34" charset="-34"/>
                <a:cs typeface="TH SarabunPSK" pitchFamily="34" charset="-34"/>
              </a:rPr>
              <a:t>ผู้เรียนการศึกษาขั้นพื้นฐานมีทักษะกระบวนการคิด ทักษะการแสวงหา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ความรู้</a:t>
            </a:r>
            <a:r>
              <a:rPr lang="th-TH" sz="10400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10400" dirty="0" smtClean="0">
                <a:latin typeface="TH SarabunPSK" pitchFamily="34" charset="-34"/>
                <a:cs typeface="TH SarabunPSK" pitchFamily="34" charset="-34"/>
              </a:rPr>
              <a:t>     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เรียนรู้</a:t>
            </a:r>
            <a:r>
              <a:rPr lang="th-TH" sz="10400" b="1" dirty="0">
                <a:latin typeface="TH SarabunPSK" pitchFamily="34" charset="-34"/>
                <a:cs typeface="TH SarabunPSK" pitchFamily="34" charset="-34"/>
              </a:rPr>
              <a:t>อย่างต่อเนื่อง 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10400" b="1" dirty="0">
                <a:latin typeface="TH SarabunPSK" pitchFamily="34" charset="-34"/>
                <a:cs typeface="TH SarabunPSK" pitchFamily="34" charset="-34"/>
              </a:rPr>
              <a:t>สามารถนำไปประยุกต์ใช้ในการ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ดำรงชีวิต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1.3 </a:t>
            </a:r>
            <a:r>
              <a:rPr lang="th-TH" sz="10400" b="1" dirty="0">
                <a:latin typeface="TH SarabunPSK" pitchFamily="34" charset="-34"/>
                <a:cs typeface="TH SarabunPSK" pitchFamily="34" charset="-34"/>
              </a:rPr>
              <a:t>ผู้เรียนการศึกษาขั้นพื้นฐานมีความรู้พื้นฐาน</a:t>
            </a:r>
            <a:endParaRPr lang="en-US" sz="104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b="1" i="1" dirty="0" smtClean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10400" b="1" i="1" dirty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ต่อเนื่อง</a:t>
            </a:r>
            <a:r>
              <a:rPr lang="th-TH" sz="10400" b="1" i="1" dirty="0">
                <a:latin typeface="TH SarabunPSK" pitchFamily="34" charset="-34"/>
                <a:cs typeface="TH SarabunPSK" pitchFamily="34" charset="-34"/>
              </a:rPr>
              <a:t>	            </a:t>
            </a:r>
            <a:endParaRPr lang="en-US" sz="10400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1.4 </a:t>
            </a:r>
            <a:r>
              <a:rPr lang="th-TH" sz="10400" b="1" dirty="0">
                <a:latin typeface="TH SarabunPSK" pitchFamily="34" charset="-34"/>
                <a:cs typeface="TH SarabunPSK" pitchFamily="34" charset="-34"/>
              </a:rPr>
              <a:t>ผู้เรียนหรือผู้เข้ารับการอบรมมีความรู้ ความสามารถ และทักษะในการประกอบอาชีพ</a:t>
            </a:r>
            <a:r>
              <a:rPr lang="th-TH" sz="10400" dirty="0">
                <a:latin typeface="TH SarabunPSK" pitchFamily="34" charset="-34"/>
                <a:cs typeface="TH SarabunPSK" pitchFamily="34" charset="-34"/>
              </a:rPr>
              <a:t> </a:t>
            </a:r>
            <a:endParaRPr lang="en-US" sz="10400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1.5 </a:t>
            </a:r>
            <a:r>
              <a:rPr lang="th-TH" sz="10400" b="1" dirty="0">
                <a:latin typeface="TH SarabunPSK" pitchFamily="34" charset="-34"/>
                <a:cs typeface="TH SarabunPSK" pitchFamily="34" charset="-34"/>
              </a:rPr>
              <a:t>ผู้เรียนหรือผู้เข้ารับการอบรมปฏิบัติตนตามหลักปรัชญาของเศรษฐกิจพอเพียง</a:t>
            </a:r>
            <a:endParaRPr lang="en-US" sz="104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1.6 </a:t>
            </a:r>
            <a:r>
              <a:rPr lang="th-TH" sz="10400" b="1" dirty="0">
                <a:latin typeface="TH SarabunPSK" pitchFamily="34" charset="-34"/>
                <a:cs typeface="TH SarabunPSK" pitchFamily="34" charset="-34"/>
              </a:rPr>
              <a:t>ผู้เรียนหรือผู้เข้ารับการอบรมสามารถใช้เทคโนโลยีได้อย่างเหมาะสม</a:t>
            </a:r>
            <a:endParaRPr lang="en-US" sz="104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b="1" i="1" dirty="0" smtClean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10400" b="1" i="1" dirty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ตามอัธยาศัย</a:t>
            </a:r>
            <a:endParaRPr lang="en-US" sz="10400" b="1" i="1" dirty="0">
              <a:ln>
                <a:solidFill>
                  <a:sysClr val="windowText" lastClr="000000"/>
                </a:solidFill>
              </a:ln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1.7 </a:t>
            </a:r>
            <a:r>
              <a:rPr lang="th-TH" sz="10400" b="1" dirty="0">
                <a:latin typeface="TH SarabunPSK" pitchFamily="34" charset="-34"/>
                <a:cs typeface="TH SarabunPSK" pitchFamily="34" charset="-34"/>
              </a:rPr>
              <a:t>ผู้รับบริการได้รับความรู้และ/หรือประสบการณ์จากการเข้าร่วมกิจกรรม/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โครงการ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10400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10400" dirty="0" smtClean="0">
                <a:latin typeface="TH SarabunPSK" pitchFamily="34" charset="-34"/>
                <a:cs typeface="TH SarabunPSK" pitchFamily="34" charset="-34"/>
              </a:rPr>
              <a:t>     </a:t>
            </a:r>
            <a:r>
              <a:rPr lang="th-TH" sz="10400" b="1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10400" b="1" dirty="0">
                <a:latin typeface="TH SarabunPSK" pitchFamily="34" charset="-34"/>
                <a:cs typeface="TH SarabunPSK" pitchFamily="34" charset="-34"/>
              </a:rPr>
              <a:t>ตามอัธยาศัย</a:t>
            </a:r>
            <a:endParaRPr lang="en-US" sz="10400" b="1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th-TH" dirty="0"/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435404" y="-24"/>
            <a:ext cx="8280000" cy="1143000"/>
          </a:xfrm>
          <a:prstGeom prst="rect">
            <a:avLst/>
          </a:prstGeom>
          <a:ln w="200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มาตรฐานที่ 1 คุณภาพของผู้เรียน/ผู้รับบริการ (ต่อ)</a:t>
            </a:r>
            <a:endParaRPr kumimoji="0" lang="th-TH" sz="4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1.1 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ผู้เรียนการศึกษาขั้นพื้นฐานมีคุณธรรม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314580"/>
            <a:ext cx="8715436" cy="404337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		การพัฒนาผู้เรียนการศึกษานอกระบบโรงเรียนตามหลักสูตรการศึกษา</a:t>
            </a:r>
          </a:p>
          <a:p>
            <a:pPr>
              <a:buNone/>
            </a:pP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นอกระบบระดับการศึกษาขั้นพื้นฐาน พุทธศักราช 2551 ได้กำหนดจุดหมายของ</a:t>
            </a:r>
          </a:p>
          <a:p>
            <a:pPr>
              <a:buNone/>
            </a:pP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หลักสูตร มุ่งพัฒนาผู้เรียนให้มีคุณธรรม ประกอบด้วย สะอาด สุภาพ กตัญญูกตเวที </a:t>
            </a:r>
          </a:p>
          <a:p>
            <a:pPr>
              <a:buNone/>
            </a:pP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ขยัน ประหยัด ซื่อสัตย์ สามัคคี มีน้ำใจ มีวินัย รักชาติศาสน์กษัตริย์ มีความเป็น</a:t>
            </a:r>
          </a:p>
          <a:p>
            <a:pPr>
              <a:buNone/>
            </a:pP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ประชาธิปไตย มีทัศนคติที่ดี</a:t>
            </a:r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และมีความสอดคล้องกับพระบรมรา</a:t>
            </a:r>
            <a:r>
              <a:rPr lang="th-TH" sz="4800" dirty="0" err="1" smtClean="0">
                <a:latin typeface="TH SarabunPSK" pitchFamily="34" charset="-34"/>
                <a:cs typeface="TH SarabunPSK" pitchFamily="34" charset="-34"/>
              </a:rPr>
              <a:t>โชบาย</a:t>
            </a: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ด้านการศึกษา</a:t>
            </a:r>
            <a:endParaRPr lang="en-US" sz="4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4700" b="1" dirty="0" smtClean="0">
                <a:latin typeface="TH SarabunPSK" pitchFamily="34" charset="-34"/>
                <a:cs typeface="TH SarabunPSK" pitchFamily="34" charset="-34"/>
              </a:rPr>
              <a:t>		</a:t>
            </a:r>
            <a:endParaRPr lang="th-TH" dirty="0"/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1.1 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ผู้เรียนการศึกษาขั้นพื้นฐานมีคุณธรรม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85720" y="2243142"/>
            <a:ext cx="8572560" cy="447200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1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ผู้เรียนมีคุณธรรมเป็นไปตามค่าเป้าหมายที่กำหนดหรือไม่ 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สถานศึกษามีวิธีการประเมินคุณธรรมของผู้เรียนที่มีความน่าเชื่อถืออย่างไร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สถานศึกษามีผลการดำเนินงานเกี่ยวกับการพัฒนาคุณธรรมอย่างต่อเนื่องอย่างไร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800" dirty="0" err="1" smtClean="0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นโยบาย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จุดเน้นของกระทรวงศึกษาธิการ แผนการศึกษาแห่งชาติ (ยุทธศาสตร์/เป้าหมาย) 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มาตรฐาน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การศึกษาของชาติ และยุทธศาสตร์ชาติระยะ 20 ปีหรือไม่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สถานศึกษามีการดำเนินงานพัฒนาผู้เรียนจนเกิดเป็นนวัตกรรม (</a:t>
            </a:r>
            <a:r>
              <a:rPr lang="en-US" sz="2800" dirty="0">
                <a:latin typeface="TH SarabunPSK" pitchFamily="34" charset="-34"/>
                <a:cs typeface="TH SarabunPSK" pitchFamily="34" charset="-34"/>
              </a:rPr>
              <a:t>Innovation)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หรือวิธีปฏิบัติ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ที่ดี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8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714348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368436"/>
          </a:xfrm>
        </p:spPr>
        <p:txBody>
          <a:bodyPr anchor="ctr">
            <a:noAutofit/>
          </a:bodyPr>
          <a:lstStyle/>
          <a:p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1.2 </a:t>
            </a:r>
            <a:r>
              <a:rPr lang="th-TH" sz="32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ผู้เรียนการศึกษาขั้นพื้นฐานมีทักษะกระบวนการคิด ทักษะการแสวงหาความรู้ เรียนรู้อย่างต่อเนื่อง และสามารถนำไปประยุกต์ใช้ในการดำรงชีวิต</a:t>
            </a:r>
            <a:endParaRPr lang="th-TH" sz="32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89185"/>
            <a:ext cx="8715436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	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พัฒนาผู้เรียนการศึกษานอกระบบโรงเรียนตามหลักสูตรการศึกษา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นอกระบบ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ระดับ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การศึกษาขั้นพื้นฐาน พุทธศักราช 2551 ได้กำหนดจุดหมายของหลักสูตร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มุ่งพัฒนา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ผู้เรียนให้มีความสามารถในการคิดวิเคราะห์ การคิดอย่างมีวิจารณญาณ มีทักษะ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ใน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การสืบเสาะ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หาข้อมูล การสรุป ประมวลและสังเคราะห์ข้อมูล เพื่อนำไปใช้ในการดำเนิน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ชีวิต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ทำงานและการประกอบอาชีพ ซึ่งสถานศึกษาจะต้องตระหนัก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และพัฒนาผู้เรียน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ให้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บรรลุ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ตาม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จุดหมายของหลักสูตร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 anchor="ctr">
            <a:normAutofit fontScale="90000"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1.2 </a:t>
            </a:r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ผู้เรียนการศึกษาขั้นพื้นฐานมีทักษะกระบวนการคิด ทักษะการแสวงหาความรู้ เรียนรู้อย่างต่อเนื่อง และสามารถนำไปประยุกต์ใช้ในการดำรงชีวิต</a:t>
            </a:r>
            <a:endParaRPr lang="th-TH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43142"/>
            <a:ext cx="8715436" cy="44005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1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ผู้เรียนมีความสามารถตามคำอธิบาย 1.2 เป็นไปตามค่าเป้าหมายที่กำหนดหรือไม่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สถานศึกษานำเสนอวิธีการประเมินความสามารถของผู้เรียนตามคำอธิบาย 1.2 อย่างไร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สถานศึกษามีผลการดำเนินงานเกี่ยวกับการพัฒนาผู้เรียนตามคำอธิบาย 1.2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อย่างต่อเนื่องอย่างไร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8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นโยบาย จุดเน้น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ของกระทรวงศึกษาธิการ แผนการศึกษาแห่งชาติ (ยุทธศาสตร์/เป้าหมาย)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มาตรฐานการศึกษา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ของชาติ และยุทธศาสตร์ชาติระยะ 20 ปีหรือไม่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สถานศึกษามีการดำเนินงานพัฒนาผู้เรียนจนเกิดเป็นนวัตกรรม (</a:t>
            </a:r>
            <a:r>
              <a:rPr lang="en-US" sz="2800" dirty="0">
                <a:latin typeface="TH SarabunPSK" pitchFamily="34" charset="-34"/>
                <a:cs typeface="TH SarabunPSK" pitchFamily="34" charset="-34"/>
              </a:rPr>
              <a:t>Innovation)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หรือวิธีปฏิบัติที่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ดี (</a:t>
            </a:r>
            <a:r>
              <a:rPr lang="en-US" sz="28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1.3 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ผู้เรียนการศึกษาขั้นพื้นฐานมีความรู้พื้นฐาน</a:t>
            </a:r>
            <a:endParaRPr lang="th-TH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357430"/>
            <a:ext cx="8715436" cy="405448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ที่ผู้เรียนมีความรู้ ความสามารถ มีทักษะตามสาระการเรียนรู้ </a:t>
            </a:r>
            <a:endParaRPr lang="th-TH" sz="3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5 </a:t>
            </a: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สาระ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รวมทั้ง</a:t>
            </a: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การนำความรู้ความสามารถไปใช้ในการดำเนินชีวิต </a:t>
            </a:r>
            <a:endParaRPr lang="th-TH" sz="3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ทำงาน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และการ</a:t>
            </a: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ประกอบอาชีพ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1.3 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ผู้เรียนการศึกษาขั้นพื้นฐานมีความรู้พื้นฐาน (ต่อ)</a:t>
            </a:r>
            <a:endParaRPr lang="th-TH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357430"/>
            <a:ext cx="8715436" cy="4071966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1. ผู้เรียน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มีความรู้พื้นฐานตามคำอธิบาย 1.3 เป็นไปตามค่าเป้าหมายที่กำหนด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อย่างไร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. ผู้เรียนนำความรู้พื้นฐานไปใช้ในการดำเนินชีวิต การทำงาน หรือการประกอบอาชีพได้ เป็นไปตาม     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ค่าเป้าหมาย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ที่กำหนดอย่างไร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. สถานศึกษามีผลการดำเนินงานเกี่ยวกับการพัฒนาความรู้พื้นฐานของผู้เรียนตามคำอธิบาย 1.3 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อย่างต่อเนื่อง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อย่างไร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นโยบาย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จุดเน้น</a:t>
            </a:r>
          </a:p>
          <a:p>
            <a:pPr>
              <a:spcBef>
                <a:spcPts val="0"/>
              </a:spcBef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ของกระทรวงศึกษาธิการ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แผนการศึกษาแห่งชาติ (ยุทธศาสตร์/เป้าหมาย) มาตรฐานการศึกษาของชาติ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และยุทธศาสตร์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ชาติระยะ 20 ปีหรือไม่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สถานศึกษามีการดำเนินงานพัฒนาผู้เรียนจนเกิดเป็นนวัตกรรม (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Innovation)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หรือวิธีปฏิบัติที่ดี 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 anchor="ctr">
            <a:no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1.4 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ผู้เรียนหรือผู้เข้ารับการอบรมมีความรู้ ความสามารถ </a:t>
            </a:r>
            <a:b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และทักษะในการประกอบอาชีพ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60623"/>
            <a:ext cx="8715436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จัดการศึกษาต่อเนื่องด้านการศึกษาอาชีพ ซึ่งจัดในลักษณะกลุ่มสนใจ 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ชั้นเรียนวิชาชีพ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จุดมุ่งหมายให้ผู้เรียนนำความรู้ไปใช้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ในการ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ลดรายจ่าย 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หรือ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เพิ่ม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รายได้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หรือ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ประกอบอาชีพ หรือพัฒนาต่อ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ยอดอาชีพ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หรือเพิ่ม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มูลค่า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สินค้าหรือ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บริการ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 anchor="ctr">
            <a:no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1.4 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ผู้เรียนหรือผู้เข้ารับการอบรมมีความรู้ ความสามารถ </a:t>
            </a:r>
            <a:b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และทักษะในการประกอบอาชีพ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386018"/>
            <a:ext cx="8715436" cy="432913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1. จำนวน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ผู้เรียนมีความรู้ ความสามารถ ตามวัตถุประสงค์ของหลักสูตร เป็นไปตามค่าเป้าหมายที่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กำหนด</a:t>
            </a:r>
          </a:p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หรือไม่ 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. ผู้เรียนนำความรู้ไปใช้ในการลดรายจ่าย หรือเพิ่มรายได้ หรือประกอบอาชีพ หรือพัฒนาต่อยอด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อาชีพ </a:t>
            </a:r>
          </a:p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เป็นไปตามค่าเป้าหมาย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ที่กำหนดหรือไม่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. สถานศึกษามีการประเมินผู้เรียนและมีการติดตามการนำความรู้ไปใช้ตามคำอธิบาย 1.4 ที่น่าเชื่อถือ </a:t>
            </a:r>
            <a:endParaRPr lang="th-TH" sz="9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ชัดเจนอย่างไร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96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 นโยบาย จุดเน้น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ของ</a:t>
            </a:r>
          </a:p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กระทรวงศึกษาธิการ 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แผนการศึกษาแห่งชาติ (ยุทธศาสตร์/เป้าหมาย) มาตรฐานการศึกษาของชาติ</a:t>
            </a:r>
            <a:r>
              <a:rPr lang="th-TH" sz="9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ยุทธศาสตร์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ชาติระยะ 20 ปีหรือไม่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สถานศึกษามีการดำเนินงานพัฒนาผู้เรียนหรือผู้เข้ารับการอบรมจนเกิดเป็นนวัตกรรม (</a:t>
            </a:r>
            <a:r>
              <a:rPr lang="en-US" sz="9600" dirty="0">
                <a:latin typeface="TH SarabunPSK" pitchFamily="34" charset="-34"/>
                <a:cs typeface="TH SarabunPSK" pitchFamily="34" charset="-34"/>
              </a:rPr>
              <a:t>Innovation) </a:t>
            </a:r>
            <a:endParaRPr lang="th-TH" sz="9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หรือ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วิธีปฏิบัติที่ดี (</a:t>
            </a:r>
            <a:r>
              <a:rPr lang="en-US" sz="96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8"/>
          </a:xfrm>
        </p:spPr>
        <p:txBody>
          <a:bodyPr anchor="ctr">
            <a:no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5 ผู้เรียนหรือผู้เข้ารับการอบรมปฏิบัติตนตามหลักปรัชญา</a:t>
            </a:r>
            <a:b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ของเศรษฐกิจพอเพีย</a:t>
            </a:r>
            <a:r>
              <a:rPr lang="th-TH" sz="4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ง</a:t>
            </a:r>
            <a:endParaRPr lang="th-TH" sz="4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60623"/>
            <a:ext cx="8715436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จัดการศึกษาต่อเนื่องด้านการศึกษาตามหลักปรัชญา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ของ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เศรษฐกิจ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พอเพียง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ซึ่ง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จัดใน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ลักษณะฝึกอบรม มีจุดมุ่งหมายให้ผู้เข้ารับการ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อบรม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ความรู้ความ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เข้าใจใน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หลักปรัชญา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ของเศรษฐกิจ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พอเพียง และสามารถ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นำไป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ปฏิบัติ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ได้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อย่างเหมาะสม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8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5 ผู้เรียนหรือผู้เข้ารับการอบรมปฏิบัติตนตามหลักปรัชญา</a:t>
            </a:r>
            <a:b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ของเศรษฐกิจพอเพียง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314580"/>
            <a:ext cx="8715436" cy="447200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1. ผู้เรียน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หรือผู้เข้ารับการอบรมมีความรู้ ความเข้าใจในหลักปรัชญาของเศรษฐกิจพอเพียง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เป็นไป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ตามค่าเป้าหมายที่กำหนดหรือไม่ 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ผู้เรียนหรือผู้เข้ารับการอบรมปฏิบัติตนตามหลักปรัชญาของเศรษฐกิจพอเพียง ตาม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คำอธิบาย 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1.5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เป็นไปตามค่าเป้าหมายที่กำหนดหรือไม่ 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สถานศึกษามีการประเมินผู้เรียนและมีการติดตามการนำความรู้ไปใช้ตามคำอธิบาย 1.5 ที่น่าเชื่อถือ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ชัดเจน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อย่างไร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4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นโยบาย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จุดเน้น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ของกระทรวงศึกษาธิการ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แผนการศึกษาแห่งชาติ (ยุทธศาสตร์/เป้าหมาย) มาตรฐานการศึกษาของชาติ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และยุทธศาสตร์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ชาติระยะ 20 ปีหรือไม่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สถานศึกษามีการดำเนินงานพัฒนาผู้เรียนจนเกิดเป็นนวัตกรรม 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Innovation)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หรือวิธีปฏิบัติที่ดี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 fontScale="90000"/>
          </a:bodyPr>
          <a:lstStyle/>
          <a:p>
            <a:r>
              <a:rPr lang="th-TH" sz="4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1.6 ผู้เรียนหรือผู้เข้ารับการอบรมสามารถใช้เทคโนโลยี</a:t>
            </a:r>
            <a:br>
              <a:rPr lang="th-TH" sz="4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ได้อย่างเหมาะสม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 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60623"/>
            <a:ext cx="8715436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จัดการศึกษาต่อเนื่อง ด้านการใช้เทคโนโลยี ซึ่งจัดใน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ลักษณะ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ฝึกอบรม มี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จุดมุ่งหมายให้ผู้เรียนหรือผู้เข้ารับการอบรมมีความรู้ในการ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ใช้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เทคโนโลยี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สามารถนำ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ความรู้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มาประยุกต์ใช้ในการแก้ปัญหาและ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พัฒนา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การดำรงชีวิต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หรือการ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ประกอบ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อาชีพได้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อย่าง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เหมาะสม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Autofit/>
          </a:bodyPr>
          <a:lstStyle/>
          <a:p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1.6 ผู้เรียนหรือผู้เข้ารับการอบรมสามารถใช้เทคโนโลยี</a:t>
            </a:r>
            <a:b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ได้อย่างเหมาะสม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 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85992"/>
            <a:ext cx="8715436" cy="450059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1. ผู้เรียน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หรือผู้เข้ารับการอบรมมีความรู้ ความเข้าใจ และมีความสามารถในการใช้เทคโนโลยี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เป็นไป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ตามค่า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เป้าหมายที่กำหนดหรือไม่  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ผู้เรียนหรือผู้เข้ารับการอบรม สามารถนำความรู้ไปใช้ในการแก้ปัญหาและพัฒนาการดำรงชีวิต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หรือการประกอบ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อาชีพได้อย่างเหมาะสม ตามคำอธิบาย 1.6 เป็นไปตามค่าเป้าหมายที่กำหนดหรือไม่  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สถานศึกษามีการประเมินผู้เรียนและมีการติดตามการนำความรู้ไปใช้ตามคำอธิบาย 1.6 ที่น่าเชื่อถือ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ชัดเจนอย่างไร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4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นโยบาย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จุดเน้น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ของกระทรวงศึกษาธิการ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แผนการศึกษาแห่งชาติ (ยุทธศาสตร์/เป้าหมาย) มาตรฐานการศึกษาของชาติ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และยุทธศาสตร์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ชาติระยะ 20 ปีหรือไม่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สถานศึกษามีการดำเนินงานพัฒนาผู้เรียนหรือผู้เข้ารับการอบรมจนเกิดเป็นนวัตกรรม 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Innovation)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หรือ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วิธีปฏิบัติที่ดี 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7 ผู้รับบริการได้รับความรู้และ/หรือประสบการณ์</a:t>
            </a:r>
            <a:b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จากการเข้าร่วมกิจกรรม/โครงการการศึกษาตามอัธยาศัย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89185"/>
            <a:ext cx="8715436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กิจกรรม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การเรียนรู้ในวิถีชีวิตประจำวันของบุคคล ซึ่งบุคคลสามารถ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เลือก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จะ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เรียนรู้ได้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อย่างต่อเนื่องตลอดชีวิต ตามความสนใจ ความต้องการ โอกาส 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ความ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พร้อม และ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ศักยภาพใน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การเรียนรู้ของแต่ละบุคคล</a:t>
            </a:r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603678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7 ผู้รับบริการได้รับความรู้และ/หรือประสบการณ์</a:t>
            </a:r>
            <a:b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จากการเข้าร่วมกิจกรรม/โครงการการศึกษาตามอัธยาศัย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85992"/>
            <a:ext cx="8715436" cy="41147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1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ผู้รับบริการเข้าร่วมกิจกรรม/โครงการการศึกษาตามอัธยาศัย เป็นไปตามค่าเป้าหมายที่กำหนดหรือไม่  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ผู้รับบริการที่ได้รับความรู้และ/หรือประสบการณ์จากการเข้าร่วมกิจกรรม/โครงการการศึกษา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ตาม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อัธยาศัย เป็นไป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ตามค่าเป้าหมายที่กำหนดหรือไม่  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สถานศึกษามีวิธีการ ร่องรอยหลักฐานที่แสดงว่าผู้รับบริการมีความรู้และหรือประสบการณ์ที่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เป็นไป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ตามค่าเป้าหมาย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อย่างไร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4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นโยบาย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จุดเน้น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ของกระทรวงศึกษาธิการ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แผนการศึกษาแห่งชาติ (ยุทธศาสตร์/เป้าหมาย) มาตรฐานการศึกษาของชาติ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และยุทธศาสตร์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ชาติระยะ 20 ปีหรือไม่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สถานศึกษามีการดำเนินงานพัฒนาผู้เรียนจนเกิดเป็นนวัตกรรม 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Innovation)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หรือวิธีปฏิบัติที่ดี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endParaRPr lang="th-TH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89185"/>
            <a:ext cx="8715436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การจัดการศึกษา/การให้บริการ จะพิจารณาจาก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คุณภาพของ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ระบบ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การจัดการศึกษานอกระบบและการศึกษาตามอัธยาศัย ที่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เป็นปัจจัยป้อน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กระบวนการที่ส่งผลให้ผู้เรียน/ผู้รับบริการ มี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ความสำคัญและมี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คุณภาพ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ตามจุดมุ่งหมาย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ของหลักสูตรการศึกษานอกระบบ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ระดับการศึกษา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ขั้นพื้นฐาน 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พุทธศักราช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2551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หลักสูตรการศึกษาต่อเนื่อง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และการ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จัดกิจกรรมตาม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อัธยาศัย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สถานศึกษาตามตัวบ่งชี้ ดังต่อไปนี้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785786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คำอธิบายมาตรฐาน</a:t>
            </a:r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428596" y="0"/>
            <a:ext cx="8280000" cy="1143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00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มาตรฐานที่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2 </a:t>
            </a:r>
            <a:r>
              <a:rPr kumimoji="0" lang="th-TH" sz="40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คุณภาพการจัดการศึกษา/การให้บริการ</a:t>
            </a:r>
            <a:endParaRPr kumimoji="0" lang="th-TH" sz="40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endParaRPr lang="th-TH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642910" y="1428736"/>
            <a:ext cx="7858180" cy="528641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b="1" i="1" dirty="0" smtClean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4700" b="1" i="1" dirty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ขั้นพื้นฐาน</a:t>
            </a:r>
            <a:endParaRPr lang="en-US" sz="4700" dirty="0">
              <a:ln>
                <a:solidFill>
                  <a:sysClr val="windowText" lastClr="000000"/>
                </a:solidFill>
              </a:ln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700" b="1" dirty="0" smtClean="0">
                <a:latin typeface="TH SarabunPSK" pitchFamily="34" charset="-34"/>
                <a:cs typeface="TH SarabunPSK" pitchFamily="34" charset="-34"/>
              </a:rPr>
              <a:t>2.1 </a:t>
            </a:r>
            <a:r>
              <a:rPr lang="th-TH" sz="4700" b="1" dirty="0">
                <a:latin typeface="TH SarabunPSK" pitchFamily="34" charset="-34"/>
                <a:cs typeface="TH SarabunPSK" pitchFamily="34" charset="-34"/>
              </a:rPr>
              <a:t>คุณภาพครูการศึกษาขั้นพื้นฐาน</a:t>
            </a:r>
            <a:endParaRPr lang="en-US" sz="47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700" b="1" dirty="0" smtClean="0">
                <a:latin typeface="TH SarabunPSK" pitchFamily="34" charset="-34"/>
                <a:cs typeface="TH SarabunPSK" pitchFamily="34" charset="-34"/>
              </a:rPr>
              <a:t>2.2 </a:t>
            </a:r>
            <a:r>
              <a:rPr lang="th-TH" sz="4700" b="1" dirty="0">
                <a:latin typeface="TH SarabunPSK" pitchFamily="34" charset="-34"/>
                <a:cs typeface="TH SarabunPSK" pitchFamily="34" charset="-34"/>
              </a:rPr>
              <a:t>คุณภาพของหลักสูตรสถานศึกษา</a:t>
            </a:r>
            <a:endParaRPr lang="en-US" sz="47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700" b="1" dirty="0" smtClean="0">
                <a:latin typeface="TH SarabunPSK" pitchFamily="34" charset="-34"/>
                <a:cs typeface="TH SarabunPSK" pitchFamily="34" charset="-34"/>
              </a:rPr>
              <a:t>2.3 </a:t>
            </a:r>
            <a:r>
              <a:rPr lang="th-TH" sz="4700" b="1" dirty="0">
                <a:latin typeface="TH SarabunPSK" pitchFamily="34" charset="-34"/>
                <a:cs typeface="TH SarabunPSK" pitchFamily="34" charset="-34"/>
              </a:rPr>
              <a:t>คุณภาพสื่อตามหลักสูตรสถานศึกษา</a:t>
            </a:r>
            <a:endParaRPr lang="en-US" sz="47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700" b="1" dirty="0" smtClean="0">
                <a:latin typeface="TH SarabunPSK" pitchFamily="34" charset="-34"/>
                <a:cs typeface="TH SarabunPSK" pitchFamily="34" charset="-34"/>
              </a:rPr>
              <a:t>2.4 </a:t>
            </a:r>
            <a:r>
              <a:rPr lang="th-TH" sz="4700" b="1" dirty="0">
                <a:latin typeface="TH SarabunPSK" pitchFamily="34" charset="-34"/>
                <a:cs typeface="TH SarabunPSK" pitchFamily="34" charset="-34"/>
              </a:rPr>
              <a:t>คุณภาพการจัดกระบวนการเรียนรู้ตามหลักสูตรสถานศึกษา</a:t>
            </a:r>
            <a:endParaRPr lang="en-US" sz="47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b="1" i="1" dirty="0" smtClean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4700" b="1" i="1" dirty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ต่อเนื่อง</a:t>
            </a:r>
            <a:endParaRPr lang="en-US" sz="4700" dirty="0">
              <a:ln>
                <a:solidFill>
                  <a:sysClr val="windowText" lastClr="000000"/>
                </a:solidFill>
              </a:ln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700" b="1" dirty="0" smtClean="0">
                <a:latin typeface="TH SarabunPSK" pitchFamily="34" charset="-34"/>
                <a:cs typeface="TH SarabunPSK" pitchFamily="34" charset="-34"/>
              </a:rPr>
              <a:t>2.5 </a:t>
            </a:r>
            <a:r>
              <a:rPr lang="th-TH" sz="4700" b="1" dirty="0">
                <a:latin typeface="TH SarabunPSK" pitchFamily="34" charset="-34"/>
                <a:cs typeface="TH SarabunPSK" pitchFamily="34" charset="-34"/>
              </a:rPr>
              <a:t>คุณภาพวิทยากรการศึกษาต่อเนื่อง</a:t>
            </a:r>
            <a:endParaRPr lang="en-US" sz="47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700" b="1" dirty="0" smtClean="0">
                <a:latin typeface="TH SarabunPSK" pitchFamily="34" charset="-34"/>
                <a:cs typeface="TH SarabunPSK" pitchFamily="34" charset="-34"/>
              </a:rPr>
              <a:t>2.6 </a:t>
            </a:r>
            <a:r>
              <a:rPr lang="th-TH" sz="4700" b="1" dirty="0">
                <a:latin typeface="TH SarabunPSK" pitchFamily="34" charset="-34"/>
                <a:cs typeface="TH SarabunPSK" pitchFamily="34" charset="-34"/>
              </a:rPr>
              <a:t>คุณภาพของหลักสูตรและสื่อการศึกษาต่อเนื่อง</a:t>
            </a:r>
            <a:endParaRPr lang="en-US" sz="47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700" b="1" dirty="0" smtClean="0">
                <a:latin typeface="TH SarabunPSK" pitchFamily="34" charset="-34"/>
                <a:cs typeface="TH SarabunPSK" pitchFamily="34" charset="-34"/>
              </a:rPr>
              <a:t>2.7 </a:t>
            </a:r>
            <a:r>
              <a:rPr lang="th-TH" sz="4700" b="1" dirty="0">
                <a:latin typeface="TH SarabunPSK" pitchFamily="34" charset="-34"/>
                <a:cs typeface="TH SarabunPSK" pitchFamily="34" charset="-34"/>
              </a:rPr>
              <a:t>คุณภาพการจัดกระบวนการเรียนรู้การศึกษาต่อเนื่อง</a:t>
            </a:r>
            <a:endParaRPr lang="en-US" sz="47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b="1" i="1" dirty="0" smtClean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4700" b="1" i="1" dirty="0">
                <a:ln>
                  <a:solidFill>
                    <a:sysClr val="windowText" lastClr="000000"/>
                  </a:solidFill>
                </a:ln>
                <a:latin typeface="TH SarabunPSK" pitchFamily="34" charset="-34"/>
                <a:cs typeface="TH SarabunPSK" pitchFamily="34" charset="-34"/>
              </a:rPr>
              <a:t>ตามอัธยาศัย</a:t>
            </a:r>
            <a:endParaRPr lang="en-US" sz="4700" dirty="0">
              <a:ln>
                <a:solidFill>
                  <a:sysClr val="windowText" lastClr="000000"/>
                </a:solidFill>
              </a:ln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700" b="1" dirty="0" smtClean="0">
                <a:latin typeface="TH SarabunPSK" pitchFamily="34" charset="-34"/>
                <a:cs typeface="TH SarabunPSK" pitchFamily="34" charset="-34"/>
              </a:rPr>
              <a:t>2.8 </a:t>
            </a:r>
            <a:r>
              <a:rPr lang="th-TH" sz="4700" b="1" dirty="0">
                <a:latin typeface="TH SarabunPSK" pitchFamily="34" charset="-34"/>
                <a:cs typeface="TH SarabunPSK" pitchFamily="34" charset="-34"/>
              </a:rPr>
              <a:t>คุณภาพผู้จัดกิจกรรมการศึกษาตามอัธยาศัย</a:t>
            </a:r>
            <a:endParaRPr lang="en-US" sz="47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7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700" b="1" dirty="0" smtClean="0">
                <a:latin typeface="TH SarabunPSK" pitchFamily="34" charset="-34"/>
                <a:cs typeface="TH SarabunPSK" pitchFamily="34" charset="-34"/>
              </a:rPr>
              <a:t>2.9 </a:t>
            </a:r>
            <a:r>
              <a:rPr lang="th-TH" sz="4700" b="1" dirty="0">
                <a:latin typeface="TH SarabunPSK" pitchFamily="34" charset="-34"/>
                <a:cs typeface="TH SarabunPSK" pitchFamily="34" charset="-34"/>
              </a:rPr>
              <a:t>คุณภาพกระบวนการจัดกิจกรรมการศึกษาตามอัธยาศัย</a:t>
            </a:r>
            <a:endParaRPr lang="en-US" sz="4700" b="1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th-TH" dirty="0"/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428596" y="-16"/>
            <a:ext cx="8316000" cy="1143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00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มาตรฐานที่ 2 คุณภาพการจัดการศึกษา/การให้บริการ (ต่อ)</a:t>
            </a:r>
            <a:r>
              <a:rPr kumimoji="0" lang="th-TH" sz="4400" b="0" i="0" u="none" strike="noStrike" kern="1200" cap="none" spc="0" normalizeH="0" baseline="0" noProof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</a:t>
            </a:r>
            <a:endParaRPr kumimoji="0" lang="th-TH" sz="44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2.1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คุณภาพครูการศึกษาขั้นพื้นฐาน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89185"/>
            <a:ext cx="8715436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ครู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การศึกษาขั้นพื้นฐาน หมายถึง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บุคคลที่ได้รับการแต่งตั้ง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จาก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สถานศึกษาให้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เป็นครูการศึกษาขั้นพื้นฐาน</a:t>
            </a:r>
            <a:endParaRPr lang="en-US" sz="32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ครูการศึกษาขั้นพื้นฐาน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หมายถึง บุคคลที่ได้รับการแต่งตั้ง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จาก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สถานศึกษาให้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เป็นครูการศึกษาขั้นพื้นฐาน ที่มีความตั้งใจในการปฏิบัติงาน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ใน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หน้าที่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ให้มีคุณภาพ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เป็นแบบอย่าง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ที่ดี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มีความรู้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ความ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เข้าใจที่เกี่ยวข้อง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กับ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การบริหาร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จัดการ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และการใช้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หลักสูตรการศึกษา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นอกระบบ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ระดับ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ขั้น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พื้นฐาน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พุทธศักราช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2551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ได้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อย่างมีคุณภาพ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2.1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คุณภาพครูการศึกษาขั้นพื้นฐาน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314580"/>
            <a:ext cx="8715436" cy="411481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1. สถานศึกษา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มีการดำเนินงานที่เป็นกระบวนการและกลไกในการส่งเสริมและ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หรือ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พัฒนา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ครูการศึกษาขั้นพื้นฐานให้มีคุณภาพอย่างไร</a:t>
            </a:r>
            <a:endParaRPr lang="en-US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สถานศึกษาทราบได้อย่างไรว่า ครูมีความรู้ตามที่ได้รับการพัฒนา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ครูมีคุณภาพตามสิ่งที่ได้รับการพัฒนาอย่างไร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800" dirty="0" err="1" smtClean="0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นโยบาย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จุดเน้นของกระทรวงศึกษาธิการ แผนการศึกษาแห่งชาติ (ยุทธศาสตร์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/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เป้าหมาย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) มาตรฐานการศึกษาของชาติ และยุทธศาสตร์ชาติระยะ 20 ปีหรือไม่</a:t>
            </a:r>
            <a:endParaRPr lang="en-US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สถานศึกษามีการดำเนินงานพัฒนาครูจนเกิดเป็นนวัตกรรม (</a:t>
            </a:r>
            <a:r>
              <a:rPr lang="en-US" sz="2800" dirty="0">
                <a:latin typeface="TH SarabunPSK" pitchFamily="34" charset="-34"/>
                <a:cs typeface="TH SarabunPSK" pitchFamily="34" charset="-34"/>
              </a:rPr>
              <a:t>Innovation)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หรือวิธีปฏิบัติ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ที่ดี (</a:t>
            </a:r>
            <a:r>
              <a:rPr lang="en-US" sz="28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รูปห้าเหลี่ยม 5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 คุณภาพของหลักสูตรสถานศึกษา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60623"/>
            <a:ext cx="8643998" cy="4525963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500" b="1" dirty="0" smtClean="0">
                <a:latin typeface="TH SarabunPSK" pitchFamily="34" charset="-34"/>
                <a:cs typeface="TH SarabunPSK" pitchFamily="34" charset="-34"/>
              </a:rPr>
              <a:t>		หลักสูตร</a:t>
            </a:r>
            <a:r>
              <a:rPr lang="th-TH" sz="4500" b="1" dirty="0">
                <a:latin typeface="TH SarabunPSK" pitchFamily="34" charset="-34"/>
                <a:cs typeface="TH SarabunPSK" pitchFamily="34" charset="-34"/>
              </a:rPr>
              <a:t>สถานศึกษา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 (</a:t>
            </a:r>
            <a:r>
              <a:rPr lang="en-US" sz="4500" dirty="0">
                <a:latin typeface="TH SarabunPSK" pitchFamily="34" charset="-34"/>
                <a:cs typeface="TH SarabunPSK" pitchFamily="34" charset="-34"/>
              </a:rPr>
              <a:t>School Based Curriculum) 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หมายถึง แผนหรือแนวทาง</a:t>
            </a: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ใน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จัดการเรียนรู้ ซึ่งจัดทำโดยคณะบุคคลของสถานศึกษา และผู้ที่เกี่ยวข้องเพื่อพัฒนาผู้เรียน</a:t>
            </a: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ให้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คุณภาพตามมาตรฐานการเรียนรู้ และส่งเสริมให้ผู้เรียนรู้จักตนเอง มีชีวิตอยู่ในสถานศึกษา </a:t>
            </a:r>
            <a:endParaRPr lang="th-TH" sz="45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ชุมชน 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และสังคมอย่างมีความสุข ซึ่งต้องไม่ขัดต่อความมั่งคงของชาติ และสิทธิมนุษยชน</a:t>
            </a:r>
            <a:endParaRPr lang="en-US" sz="4500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500" b="1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4500" b="1" dirty="0">
                <a:latin typeface="TH SarabunPSK" pitchFamily="34" charset="-34"/>
                <a:cs typeface="TH SarabunPSK" pitchFamily="34" charset="-34"/>
              </a:rPr>
              <a:t>ของหลักสูตรสถานศึกษา 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หมายถึง หลักสูตรสถานศึกษาที่พัฒนาให้สอดคล้อง</a:t>
            </a: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กับ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หลักสูตรการศึกษานอกระบบระดับการศึกษาขั้นพื้นฐาน พุทธศักราช 2551 โดยมีคณะกรรมการบริหาร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หลักสูตร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และงานวิชาการสถานศึกษา ที่มีการพัฒนาขึ้นอย่างเป็นระบบ </a:t>
            </a: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ถูกต้องตาม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หลักวิชาการ </a:t>
            </a:r>
            <a:endParaRPr lang="th-TH" sz="45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องค์ประกอบสำคัญครบถ้วนเพียงพอต่อการจัดการเรียนรู้อย่างมีคุณภาพ </a:t>
            </a: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สอดคล้อง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กับความ</a:t>
            </a: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ต้องการ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4500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4500" dirty="0">
                <a:latin typeface="TH SarabunPSK" pitchFamily="34" charset="-34"/>
                <a:cs typeface="TH SarabunPSK" pitchFamily="34" charset="-34"/>
              </a:rPr>
              <a:t>ผู้เรียน บุคคล หรือชุมชน</a:t>
            </a:r>
            <a:endParaRPr lang="en-US" sz="3700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th-TH" dirty="0"/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 คุณภาพของหลักสูตรสถานศึกษา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428868"/>
            <a:ext cx="8715436" cy="418625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3700" dirty="0" smtClean="0">
                <a:latin typeface="TH SarabunPSK" pitchFamily="34" charset="-34"/>
                <a:cs typeface="TH SarabunPSK" pitchFamily="34" charset="-34"/>
              </a:rPr>
              <a:t>	1. </a:t>
            </a: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สถานศึกษา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มีการดำเนินงานที่เป็นกระบวนการและกลไกในการพัฒนาหลักสูตร</a:t>
            </a: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ได้อย่างไร</a:t>
            </a:r>
            <a:endParaRPr lang="en-US" sz="3700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. สถานศึกษามีการทบทวน หรือติดตาม หรือประเมินหลักสูตรสถานศึกษาอย่างไร</a:t>
            </a:r>
            <a:endParaRPr lang="en-US" sz="3700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. สถานศึกษามีการทบทวน หรือติดตาม หรือประเมิน</a:t>
            </a: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กระบวนการพัฒนา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หลักสูตรสถานศึกษา </a:t>
            </a:r>
            <a:endParaRPr lang="th-TH" sz="37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เพื่อ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นำไปปรับปรุงกระบวนการอย่างไร</a:t>
            </a:r>
            <a:endParaRPr lang="en-US" sz="3700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37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 นโยบาย </a:t>
            </a:r>
            <a:endParaRPr lang="th-TH" sz="37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จุดเน้น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ของกระทรวงศึกษาธิการ แผนการศึกษาแห่งชาติ (ยุทธศาสตร์/เป้าหมาย) </a:t>
            </a: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มาตรฐาน</a:t>
            </a:r>
          </a:p>
          <a:p>
            <a:pPr>
              <a:buNone/>
            </a:pP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ของชาติ และยุทธศาสตร์ชาติระยะ 20 ปี หรือไม่</a:t>
            </a:r>
            <a:endParaRPr lang="en-US" sz="3700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สถานศึกษามีการดำเนินงานพัฒนาหลักสูตรสถานศึกษาจนเกิดเป็นนวัตกรรม (</a:t>
            </a:r>
            <a:r>
              <a:rPr lang="en-US" sz="3700" dirty="0">
                <a:latin typeface="TH SarabunPSK" pitchFamily="34" charset="-34"/>
                <a:cs typeface="TH SarabunPSK" pitchFamily="34" charset="-34"/>
              </a:rPr>
              <a:t>Innovation) </a:t>
            </a:r>
            <a:endParaRPr lang="th-TH" sz="37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sz="3700" dirty="0" smtClean="0">
                <a:latin typeface="TH SarabunPSK" pitchFamily="34" charset="-34"/>
                <a:cs typeface="TH SarabunPSK" pitchFamily="34" charset="-34"/>
              </a:rPr>
              <a:t>หรือ</a:t>
            </a:r>
            <a:r>
              <a:rPr lang="th-TH" sz="3700" dirty="0">
                <a:latin typeface="TH SarabunPSK" pitchFamily="34" charset="-34"/>
                <a:cs typeface="TH SarabunPSK" pitchFamily="34" charset="-34"/>
              </a:rPr>
              <a:t>วิธีปฏิบัติที่ดีอย่างไร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 คุณภาพสื่อตามหลักสูตรสถานศึกษา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43142"/>
            <a:ext cx="8715436" cy="454344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600" b="1" dirty="0" smtClean="0">
                <a:latin typeface="TH SarabunPSK" pitchFamily="34" charset="-34"/>
                <a:cs typeface="TH SarabunPSK" pitchFamily="34" charset="-34"/>
              </a:rPr>
              <a:t>		สื่อ</a:t>
            </a:r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ตามหลักสูตรสถานศึกษา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หมายถึง สื่อสิ่งพิมพ์ สื่ออิเล็กทรอนิกส์ สื่อบุคคล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ภูมิปัญญา 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แหล่ง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เรียนรู้ที่มีอยู่ในท้องถิ่น ชุมชน และแหล่งเรียนรู้อื่น ๆ ผู้เรียน ครู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สามารถพัฒนา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สื่อการ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เรียนรู้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ขึ้น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เอง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หรือ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นำสื่อต่าง ๆ ที่มีอยู่ใกล้ตัว และข้อมูลสารสนเทศ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ที่เกี่ยวข้อง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มาใช้ในการเรียนรู้ โดย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ใช้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วิจารณญาณในการ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เลือกใช้สื่อต่าง ๆ </a:t>
            </a:r>
            <a:endParaRPr lang="en-US" sz="26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b="1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สื่อตามหลักสูตรสถานศึกษา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 หมายถึง</a:t>
            </a:r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บุคคล เอกสาร สิ่งพิมพ์ สื่อ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เทคโนโลยี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ต่าง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ๆ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มีความสอดคล้องตามหลักสูตรสถานศึกษา วิธีการเรียนรู้ และความต้องการ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ของผู้เรียน 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เพื่อส่งเสริมให้ผู้เรียน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เกิดความเข้าใจในเนื้อหาสาระได้ง่าย ชัดเจน ทบทวน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การเรียนรู้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ได้ด้วยตนเอง </a:t>
            </a:r>
            <a:endParaRPr lang="th-TH" sz="2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ส่งผลให้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ผู้เรียน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มีความรู้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ความเข้าใจ และบรรลุตามมาตรฐาน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การเรียนรู้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ตัวชี้วัดของรายวิชาต่าง ๆ </a:t>
            </a:r>
            <a:endParaRPr lang="th-TH" sz="2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ในหลักสูตรสถานศึกษา</a:t>
            </a:r>
            <a:endParaRPr lang="th-TH" sz="2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 คุณภาพสื่อตามหลักสูตรสถานศึกษา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314580"/>
            <a:ext cx="8715436" cy="40433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600" dirty="0" smtClean="0">
                <a:latin typeface="TH SarabunPSK" pitchFamily="34" charset="-34"/>
                <a:cs typeface="TH SarabunPSK" pitchFamily="34" charset="-34"/>
              </a:rPr>
              <a:t>	1</a:t>
            </a:r>
            <a:r>
              <a:rPr lang="en-US" sz="2600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สถานศึกษามีการดำเนินงานที่เป็นกระบวนการและกลไกในการจัดหาหรือจัดทำสื่ออย่างไร</a:t>
            </a:r>
            <a:endParaRPr lang="en-US" sz="2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. สถานศึกษามีการทบทวน หรือติดตาม หรือประเมินสื่อตามหลักสูตรสถานศึกษาอย่างไร</a:t>
            </a:r>
            <a:endParaRPr lang="en-US" sz="26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. สถานศึกษามีการทบทวน หรือติดตาม หรือประเมินกระบวนการจัดหาหรือจัดทำสื่อ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ตาม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หลักสูตร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สถานศึกษา เพื่อนำไปปรับปรุงกระบวนการอย่างไร</a:t>
            </a:r>
            <a:endParaRPr lang="en-US" sz="26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6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 นโยบาย </a:t>
            </a:r>
            <a:endParaRPr lang="th-TH" sz="2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จุดเน้น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ของกระทรวงศึกษาธิการ แผนการศึกษาแห่งชาติ (ยุทธศาสตร์/เป้าหมาย)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มาตรฐาน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ของชาติ และยุทธศาสตร์ชาติระยะ 20 ปีหรือไม่</a:t>
            </a:r>
            <a:endParaRPr lang="en-US" sz="2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สถานศึกษามีการดำเนินงานจัดหาหรือจัดทำสื่อตามหลักสูตรสถานศึกษา จนเกิด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เป็น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นวัตกรรม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600" dirty="0">
                <a:latin typeface="TH SarabunPSK" pitchFamily="34" charset="-34"/>
                <a:cs typeface="TH SarabunPSK" pitchFamily="34" charset="-34"/>
              </a:rPr>
              <a:t>Innovation)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หรือวิธีปฏิบัติที่ดี (</a:t>
            </a:r>
            <a:r>
              <a:rPr lang="en-US" sz="26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4 คุณภาพการจัดกระบวนการเรียนรู้ตามหลักสูตรสถานศึกษา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000240"/>
            <a:ext cx="8643998" cy="432913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600" b="1" dirty="0" smtClean="0">
                <a:latin typeface="TH SarabunPSK" pitchFamily="34" charset="-34"/>
                <a:cs typeface="TH SarabunPSK" pitchFamily="34" charset="-34"/>
              </a:rPr>
              <a:t>		การ</a:t>
            </a:r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จัดกระบวนการเรียนรู้ตามหลักสูตรสถานศึกษา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 หมายถึง การออกแบบ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จัดกระบวนการ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เรียนรู้ในลักษณะรายวิชาหรือหน่วยการเรียนรู้ ซึ่งครูและผู้เรียนร่วมกัน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วางแผน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เรียนรู้ เลือกวิธีเรียน โดยใช้สื่อการเรียนรู้ที่หลากหลาย เช่น เอกสาร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สื่อ เทคโนโลยี 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แหล่ง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การเรียนรู้ และภูมิปัญญา รวมทั้งเลือกวิธีการวัดและประเมินผล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เพื่อให้ผู้เรียน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มีความรู้ </a:t>
            </a:r>
            <a:endParaRPr lang="th-TH" sz="2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ความสามารถ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สอดคล้องตามมาตรฐาน ตัวชี้วัด และเนื้อหารายวิชา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อันจะ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ส่งผลต่อการ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บรรลุ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จุดหมาย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ของหลักสูตรสถานศึกษา </a:t>
            </a:r>
            <a:endParaRPr lang="en-US" sz="26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b="1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การจัดกระบวนการเรียนรู้ตามหลักสูตรสถานศึกษา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 หมายถึง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การจัดการเรียนรู้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ที่ต้องส่งเสริมให้ผู้เรียนสามารถพัฒนาตามธรรมชาติและเต็มศักยภาพ คำนึงถึงความแตกต่าง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ระหว่างบุคคล มีการออกแบบการเรียนรู้ที่สอดคล้องกับศักยภาพและบริบทของผู้เรียน เพื่อพัฒนา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ให้มีคุณภาพตามมาตรฐานการเรียนรู้ พัฒนาสมรรถนะที่สำคัญของผู้เรียน และคุณลักษณะ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ที่พึงประสงค์</a:t>
            </a:r>
            <a:endParaRPr lang="th-TH" sz="2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4 คุณภาพการจัดกระบวนการเรียนรู้ตามหลักสูตรสถานศึกษา (ต่อ)</a:t>
            </a:r>
            <a:endParaRPr lang="th-TH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85992"/>
            <a:ext cx="8715436" cy="42862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1. ครู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การศึกษาขั้นพื้นฐานมีกระบวนการและกลไกในการออกแบบและ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จัดกระบวนการเรียนรู้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รายวิชาหรือ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หน่วยการเรียนรู้ ที่ให้ความสำคัญกับความ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แตกต่างระหว่าง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บุคคลของผู้เรียนอย่างไร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ครูการศึกษาขั้นพื้นฐานทราบได้อย่างไรว่า ผู้เรียนมีความรู้ ความสามารถ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บรรลุตาม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มาตรฐาน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ตัวชี้วัด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ของรายวิชาหรือหน่วยการเรียนรู้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ครูมีการทบทวน หรือติดตาม หรือประเมินกระบวนการการออกแบบและ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จัดกระบวนการเรียนรู้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รายวิชา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หรือหน่วยการเรียนรู้ เพื่อนำไปปรับปรุง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กระบวนการอย่างไร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4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นโยบาย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จุดเน้นของ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กระทรวงศึกษาธิการ แผนการศึกษาแห่งชาติ (ยุทธศาสตร์/เป้าหมาย) มาตรฐาน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ชาติ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ยุทธศาสตร์ชาติระยะ 20 ปีหรือไม่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สถานศึกษามีการดำเนินงานการออกแบบและจัดกระบวนการเรียนรู้รายวิชาหรือหน่วย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การ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เรียนรู้ จน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เกิดเป็นนวัตกรรม 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Innovation)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หรือวิธีปฏิบัติที่ดี 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5 คุณภาพวิทยากรการศึกษาต่อเนื่อง</a:t>
            </a:r>
            <a:endParaRPr lang="th-TH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89185"/>
            <a:ext cx="8715436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600" b="1" dirty="0" smtClean="0">
                <a:latin typeface="TH SarabunPSK" pitchFamily="34" charset="-34"/>
                <a:cs typeface="TH SarabunPSK" pitchFamily="34" charset="-34"/>
              </a:rPr>
              <a:t>		วิทยากร</a:t>
            </a:r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การศึกษาต่อเนื่อง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หมายถึง บุคคล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ที่ได้รับการแต่งตั้งจากสถานศึกษา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ให้เป็น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วิทยากร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การศึกษาต่อเนื่อง จำนวน 2 ด้าน ประกอบด้วย ด้านการพัฒนาอาชีพ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ด้านการ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พัฒนา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สังคม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และชุมชน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ที่จัดในลักษณะกลุ่มสนใจ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และชั้น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เรียนวิชาชีพ และ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การฝึกอบรม</a:t>
            </a:r>
            <a:endParaRPr lang="en-US" sz="26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b="1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วิทยากรการศึกษาต่อเนื่อง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 หมายถึง</a:t>
            </a:r>
            <a:r>
              <a:rPr lang="th-TH" sz="2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วิทยากรการศึกษาต่อเนื่อง ที่มีความ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มุ่งมั่น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ในการ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ปฏิบัติงานในหน้าที่อย่างมีคุณภาพ โดยเป็นผู้ที่มีความรู้ ความเข้าใจในหลักการ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จุดมุ่งหมายของการ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จัดการศึกษาต่อเนื่อง และปฏิบัติงานในการบริหารจัดกระบวนการเรียนรู้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ได้อย่าง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ประสิทธิภาพ 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ความรู้ ความเชี่ยวชาญเฉพาะด้านนั้น ๆ ที่จะส่งผลให้ผู้เรียนมีความรู้ 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ทักษะ บรรลุ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ตามวัตถุประสงค์ของ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หลักสูตรและเกณฑ์คุณภาพการศึกษาที่สถานศึกษากำหนด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5 คุณภาพวิทยากรการศึกษาต่อเนื่อง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43142"/>
            <a:ext cx="8715436" cy="411481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	1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สถานศึกษามีการดำเนินงานที่เป็นกระบวนการและกลไกในการส่งเสริม หรือพัฒนา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วิทยากร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ต่อเนื่องให้มีคุณภาพอย่างไร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สถานศึกษาทราบได้อย่างไรว่า วิทยากรการศึกษาต่อเนื่องมีความรู้ตามที่ได้รับการส่งเสริม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หรือพัฒนา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สถานศึกษามีการทบทวน หรือติดตาม หรือประเมินกระบวนการและกลไกในการส่งเสริม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หรือพัฒนา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วิทยากร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การศึกษาต่อเนื่องให้มีคุณภาพอย่างไร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4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นโยบาย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จุดเน้นของ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กระทรวงศึกษาธิการ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แผนการศึกษาแห่งชาติ (ยุทธศาสตร์/เป้าหมาย) มาตรฐาน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การศึกษาของ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ชาติ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ยุทธศาสตร์ระยะ 20 ปีหรือไม่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สถานศึกษามีการดำเนินงานพัฒนาวิทยากรการศึกษาต่อเนื่องจนเกิดเป็นนวัตกรรม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Innovation)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หรือ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วิธีปฏิบัติที่ดี 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6 คุณภาพของหลักสูตรและสื่อการศึกษาต่อเนื่อง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71704"/>
            <a:ext cx="8715436" cy="461488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หลักสูตร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การศึกษาต่อเนื่อง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 หมายถึง แผนหรือแนวทางในการจัดการศึกษา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ต่อเนื่อง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ใน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ด้านการ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จัดการศึกษา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เพื่อพัฒนา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อาชีพ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จัดการศึกษาเพื่อพัฒนาสังคมและ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ชุมชน ที่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จัด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ใน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ลักษณะ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กลุ่มสนใจ ชั้น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เรียนวิชาชีพ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ของหลักสูตรการศึกษาต่อเนื่อง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 หมายถึง หลักสูตรหรือ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โปรแกรม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เรียนรู้ใน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รูปแบบหลักสูตร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ระยะสั้น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ที่สถานศึกษาพัฒนา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หรือจัดทำขึ้นอย่างเป็นระบบ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เพื่อ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ตอบสนองความต้องการของผู้เรียน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ชุมชน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มีความยืดหยุ่นด้านเนื้อหา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สาระ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เกี่ยวกับ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ประกอบ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อาชีพ การพัฒนาอาชีพ และการพัฒนา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คุณภาพชีวิต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สังคมและชุมชน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ระยะเวลา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เรียน และสถานที่ตาม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ความต้องการ ความจำเป็น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การเปลี่ยนแปลงของสังคม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เศรษฐกิจ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และการเมือง ตามนโยบายทางราชการ โดยยึดหลักปรัชญา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ของเศรษฐกิจ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พอเพียง 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		</a:t>
            </a:r>
            <a:endParaRPr lang="th-TH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6 คุณภาพของหลักสูตรและสื่อการศึกษาต่อเนื่อง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43142"/>
            <a:ext cx="8715436" cy="390050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สื่อการศึกษา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ต่อเนื่อง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 หมายถึง บุคคล เอกสาร เทคโนโลยี สื่อของจริง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สถานศึกษา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วิทยากร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นำมาใช้ประกอบการจัดกระบวนการเรียนรู้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การฝึกปฏิบัติ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ฝึกอบรม เพื่อส่งเสริม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ให้ผู้เรียน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มีความรู้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ความเข้าใจ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มีทักษะ บรรลุตาม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วัตถุประสงค์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หลักสูตร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จำนวน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2 ด้าน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ประกอบด้วย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การจัดการศึกษา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เพื่อพัฒนา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อาชีพ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จัดการ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ศึกษาเพื่อพัฒนาสังคมและชุมชน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สื่อการศึกษาต่อเนื่อง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 หมายถึง บุคคล เอกสาร สิ่งพิมพ์ สื่อ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เทคโนโลยี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ต่าง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ๆ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มีความสอดคล้องตามหลักสูตร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ความต้องการ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ของผู้เรียน เพื่อส่งเสริมให้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ผู้เรียน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เห็นช่องทางการ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ประกอบอาชีพหรือ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การต่อยอดอาชีพเดิม ให้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พัฒนาสามารถ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พึ่งพาตนเองได้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 (ต่อ)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6 คุณภาพของหลักสูตรและสื่อการศึกษาต่อเนื่อง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386018"/>
            <a:ext cx="8715436" cy="397194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	1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สถานศึกษามีการดำเนินงานที่เป็นกระบวนการและกลไกในการจัดหา หรือพัฒนาหลักสูตร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สื่อการศึกษา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ต่อเนื่องอย่างไร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สถานศึกษามีการทบทวน หรือติดตาม หรือประเมินหลักสูตรและสื่อการศึกษาต่อเนื่องอย่างไร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สถานศึกษามีการทบทวน หรือติดตาม หรือประเมินการจัดหา หรือพัฒนาหลักสูตร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สื่อการศึกษา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ต่อเนื่อง เพื่อนำไป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ปรับปรุงกระบวนการ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อย่างไร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4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นโยบาย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จุดเน้นของ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กระทรวงศึกษาธิการ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แผนการ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ศึกษาแห่งชาติ (ยุทธศาสตร์/เป้าหมาย) มาตรฐาน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ชาติ และยุทธศาสตร์ชาติระยะ 20 ปีหรือไม่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สถานศึกษามีการดำเนินงานพัฒนาหลักสูตรและสื่อการศึกษาต่อเนื่องจนเกิดเป็นนวัตกรรม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Innovation)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หรือวิธีปฏิบัติที่ดี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7 คุณภาพการจัดกระบวนการเรียนรู้การศึกษาต่อเนื่อง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89185"/>
            <a:ext cx="8715436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		การ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จัดกระบวนการเรียนรู้การศึกษาต่อเนื่อง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หมายถึง กระบวนการทำงานร่วมกัน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ของบุคลากร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ใน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สถานศึกษา เพื่อร่วมกันพัฒนาผู้เรียน ซึ่งผู้บริหารสถานศึกษาจะต้องเตรียมการ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ด้านกระบวนการอย่างเป็น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ระบบ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โดยใช้ระบบบริหารงานแบบ 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PDCA</a:t>
            </a:r>
          </a:p>
          <a:p>
            <a:pPr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การจัดกระบวนการเรียนรู้การศึกษาต่อเนื่อง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หมายถึง การออกแบบการ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จัด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กระบวนการ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เรียนรู้เพื่อพัฒนาอาชีพ ที่มุ่งเน้นการจัดประสบการณ์ให้ผู้เรียนได้มีความรู้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ความเข้าใจ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และเกิดทักษะ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ทาง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วิชาชีพ ตาม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หลักสูตรวิชาชีพที่เลือกเรียน ซึ่งต้องสร้าง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โอกาสและ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บรรยากาศให้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ผู้เรียน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ได้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ฝึกปฏิบัติ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ได้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ศึกษาดูงานจากของจริงจากแหล่งเรียนรู้ จาก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สถานประกอบการ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หรือจากแหล่ง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การค้า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อย่าง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ครบวงจร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รวมถึง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การออกแบบการจัด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กระบวนการเรียนรู้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ของวิทยากรในการฝึกอบรมในโครงการต่าง ๆ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เป็นการ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จัดการศึกษา เพื่อการ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พัฒนาสังคมและชุมชน ที่สอดคล้องตามจุดประสงค์ของหลักสูตร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7 คุณภาพการจัดกระบวนการเรียนรู้การศึกษาต่อเนื่อง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85992"/>
            <a:ext cx="8715436" cy="42862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	1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วิทยากรมีกระบวนการและกลไกในการออกแบบและจัดกระบวนการเรียนรู้การศึกษา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ต่อเนื่องอย่างไร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วิทยากรการศึกษาต่อเนื่องทราบได้อย่างไรว่า ผู้เรียนหรือผู้เข้ารับการอบรมมีความรู้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ความสามารถ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บรรลุ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ตามวัตถุประสงค์ของการจัดการศึกษาต่อเนื่อง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วิทยากรการศึกษาต่อเนื่องมีการทบทวน หรือติดตาม หรือประเมินกระบวนการการออกแบบ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และจัด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กระบวนการเรียนรู้การศึกษาต่อเนื่อง เพื่อนำไปปรับปรุงกระบวนการอย่างไร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สถานศึกษามีการดำเนินงานสอดคล้องกับนโยบายและจุดเน้นของสำนักงาน </a:t>
            </a:r>
            <a:r>
              <a:rPr lang="th-TH" sz="24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นโยบาย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จุดเน้น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ของกระทรวงศึกษาธิการ แผนการศึกษาแห่งชาติ (ยุทธศาสตร์/เป้าหมาย) มาตรฐาน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ของชาติ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และยุทธศาสตร์ชาติระยะ 20 ปีหรือไม่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สถานศึกษามีวิทยากรที่สามารถออกแบบและจัดกระบวนการเรียนรู้การศึกษาต่อเนื่อง จนเกิด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เป็น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นวัตกรรม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Innovation)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หรือวิธีปฏิบัติที่ดี 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8 คุณภาพผู้จัดกิจกรรมการศึกษาตามอัธยาศัย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89185"/>
            <a:ext cx="8715436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3300" b="1" dirty="0" smtClean="0">
                <a:latin typeface="TH SarabunPSK" pitchFamily="34" charset="-34"/>
                <a:cs typeface="TH SarabunPSK" pitchFamily="34" charset="-34"/>
              </a:rPr>
              <a:t>		ผู้</a:t>
            </a:r>
            <a:r>
              <a:rPr lang="th-TH" sz="3300" b="1" dirty="0">
                <a:latin typeface="TH SarabunPSK" pitchFamily="34" charset="-34"/>
                <a:cs typeface="TH SarabunPSK" pitchFamily="34" charset="-34"/>
              </a:rPr>
              <a:t>จัดกิจกรรมการศึกษาตามอัธยาศัย</a:t>
            </a:r>
            <a:r>
              <a:rPr lang="en-US" sz="33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300" b="1" dirty="0" smtClean="0">
                <a:latin typeface="TH SarabunPSK" pitchFamily="34" charset="-34"/>
                <a:cs typeface="TH SarabunPSK" pitchFamily="34" charset="-34"/>
              </a:rPr>
              <a:t>หมายถึง 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บุคลากรของสถานศึกษา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ที่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ได้รับ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มอบหมายจากสถานศึกษาให้ทำหน้าที่จัดกิจกรรมส่งเสริมการศึกษา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ตามอัธยาศัย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มี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ความรู้ 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ความสามารถ ทำงานอย่างเป็นระบบ มีการออกแบบและจัด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กิจกรรมการ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เรียนรู้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ได้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อย่าง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มีประสิทธิภาพ</a:t>
            </a:r>
            <a:endParaRPr lang="en-US" sz="3300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3300" b="1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3300" b="1" dirty="0">
                <a:latin typeface="TH SarabunPSK" pitchFamily="34" charset="-34"/>
                <a:cs typeface="TH SarabunPSK" pitchFamily="34" charset="-34"/>
              </a:rPr>
              <a:t>ผู้จัดกิจกรรมการศึกษาตามอัธยาศัย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 หมายถึง ผู้จัดกิจกรรม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ตามอัธยาศัย 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มีความรู้ ความสามารถ ทำงานอย่างเป็นระบบ มีการออกแบบและจัด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กิจกรรม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เรียนรู้ได้อย่างมีประสิทธิภาพ และมีการปรับปรุงพัฒนาตนเองอย่างต่อเนื่อง 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เพื่อให้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ผู้รับบริการ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ได้รับความรู้และหรือประสบการณ์ ตามวัตถุประสงค์ของกิจกรรม/โครงการ</a:t>
            </a:r>
            <a:endParaRPr lang="en-US" sz="3300" dirty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th-TH" dirty="0"/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8 คุณภาพผู้จัดกิจกรรมการศึกษาตามอัธยาศัย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43142"/>
            <a:ext cx="8715436" cy="390050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600" dirty="0" smtClean="0">
                <a:latin typeface="TH SarabunPSK" pitchFamily="34" charset="-34"/>
                <a:cs typeface="TH SarabunPSK" pitchFamily="34" charset="-34"/>
              </a:rPr>
              <a:t>	1. 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สถานศึกษา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มีการดำเนินงานที่เป็นกระบวนการและกลไกในการพัฒนาผู้จัด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กิจกรรมการศึกษา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ตามอัธยาศัย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ให้มีคุณภาพอย่างไร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. สถานศึกษาทราบได้อย่างไรว่า ผู้จัดกิจกรรมการศึกษาตามอัธยาศัยมีคุณภาพ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. สถานศึกษามีการทบทวน หรือติดตาม หรือประเมินกระบวนการและกลไกการดำเนินงาน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ส่งเสริม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หรือพัฒนา 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และนำผลไปใช้ในการปรับปรุงกระบวนการอย่างไร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4.</a:t>
            </a:r>
            <a:r>
              <a:rPr lang="th-TH" sz="96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สถานศึกษามีการดำเนินงานสอดคล้องกับนโยบายและจุดเน้นของสำนักงาน </a:t>
            </a:r>
            <a:r>
              <a:rPr lang="th-TH" sz="9600" dirty="0" err="1" smtClean="0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 นโยบาย </a:t>
            </a:r>
          </a:p>
          <a:p>
            <a:pPr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จุดเน้นของกระทรวงศึกษาธิการ แผนการศึกษาแห่งชาติ (ยุทธศาสตร์/เป้าหมาย) มาตรฐานการศึกษา</a:t>
            </a:r>
          </a:p>
          <a:p>
            <a:pPr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ของชาติ และยุทธศาสตร์ชาติระยะ 20 ปีหรือไม่</a:t>
            </a:r>
            <a:endParaRPr lang="en-US" sz="9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. สถานศึกษามีผู้จัดกิจกรรมการศึกษาตามอัธยาศัยที่สามารถออกแบบและจัดกิจกรรมการเรียนรู้ </a:t>
            </a:r>
            <a:endParaRPr lang="th-TH" sz="96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จนเกิดเป็น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นวัตกรรม (</a:t>
            </a:r>
            <a:r>
              <a:rPr lang="en-US" sz="9600" dirty="0">
                <a:latin typeface="TH SarabunPSK" pitchFamily="34" charset="-34"/>
                <a:cs typeface="TH SarabunPSK" pitchFamily="34" charset="-34"/>
              </a:rPr>
              <a:t>Innovation) 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หรือวิธีปฏิบัติที่ดี (</a:t>
            </a:r>
            <a:r>
              <a:rPr lang="en-US" sz="96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รูปห้าเหลี่ยม 5"/>
          <p:cNvSpPr/>
          <p:nvPr/>
        </p:nvSpPr>
        <p:spPr>
          <a:xfrm>
            <a:off x="589488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9 คุณภาพกระบวนการจัดกิจกรรมการศึกษาตามอัธยาศัย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89185"/>
            <a:ext cx="8715436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กระบวนการ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จัดกิจกรรมการศึกษาตามอัธยาศัย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หมายถึง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วิธีการ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ที่บรรณารักษ์หรือ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ผู้เกี่ยวข้อง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นำมาใช้เพื่อให้ผู้เรียนเกิดการเรียนรู้</a:t>
            </a:r>
            <a:endParaRPr lang="en-US" sz="32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	คุณภาพ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กระบวนการจัดกิจกรรมการศึกษาตามอัธยาศัย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หมายถึง 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การออกแบบกิจกรรม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สื่อ นิทรรศการ และอื่น ๆ ที่มุ่งนำเสนอเนื้อหาที่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เป็น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ประโยชน์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ต่อ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การพัฒนาตนเอง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สังคม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และชุมชน สอดคล้องกับสถานการณ์ปัจจุบัน 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เพื่อให้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ผู้รับบริการ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เกิดความสนใจ ศึกษา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เรียนรู้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และทดลองปฏิบัติ ทำให้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เกิด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ความรู้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ประสบการณ์</a:t>
            </a:r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375174" y="1532240"/>
            <a:ext cx="2268000" cy="46800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9 คุณภาพกระบวนการจัดกิจกรรมการศึกษาตามอัธยาศัย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43142"/>
            <a:ext cx="8715436" cy="432913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1. ผู้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จัดกิจกรรมการศึกษาตามอัธยาศัยมีกระบวนการและกลไกในการออกแบบและจัด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กิจกรรม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การเรียนรู้อย่างไร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ผู้จัดกิจกรรมการศึกษาตามอัธยาศัยทราบได้อย่างไรว่า ผู้รับบริการมีความรู้ ความสามารถ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บรรลุ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ตามวัตถุประสงค์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ของการจัดการศึกษาตามอัธยาศัย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ผู้จัดกิจกรรมการศึกษาตามอัธยาศัยมีการทบทวน หรือติดตาม หรือประเมินกระบวนการออกแบบ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และจัดกิจกรรม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การเรียนรู้อย่างไร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สถานศึกษามีการดำเนินงานสอดคล้องกับนโยบายและจุดเน้นของสำนักงาน </a:t>
            </a:r>
            <a:r>
              <a:rPr lang="th-TH" sz="24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นโยบาย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จุดเน้น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ของกระทรวงศึกษาธิการ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แผนการศึกษาแห่งชาติ (ยุทธศาสตร์/เป้าหมาย) มาตรฐานการศึกษาของชาติ </a:t>
            </a:r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และยุทธศาสตร์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ชาติระยะ 20 ปีหรือไม่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สถานศึกษามีการดำเนินงานออกแบบและจัดกระบวนการเรียนรู้การศึกษาตามอัธยาศัย จนเกิด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เป็น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นวัตกรรม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Innovation)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หรือวิธีปฏิบัติที่ดี (</a:t>
            </a:r>
            <a:r>
              <a:rPr lang="en-US" sz="24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หรือเป็นต้นแบบอย่างไร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4800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endParaRPr lang="th-TH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357158" y="2143116"/>
            <a:ext cx="8429684" cy="454344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	ประสิทธิภาพ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การบริหารจัดการการศึกษา พิจารณาจากคุณภาพของ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ผู้บริหาร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สถานศึกษาที่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น้อมนำหลักปรัชญาของเศรษฐกิจพอเพียง และนำหลัก</a:t>
            </a:r>
            <a:r>
              <a:rPr lang="th-TH" sz="2800" dirty="0" err="1">
                <a:latin typeface="TH SarabunPSK" pitchFamily="34" charset="-34"/>
                <a:cs typeface="TH SarabunPSK" pitchFamily="34" charset="-34"/>
              </a:rPr>
              <a:t>ธรรมาภิ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บาลไป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ใช้ใน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การบริหารงานของสถานศึกษา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4 ด้าน คือ ด้านวิชาการ ด้านงบประมาณ ด้าน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การบริหาร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งาน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บุคคล และด้านการบริหารทั่วไป รวมทั้งการพัฒนาระบบการประกันคุณภาพ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ภายใน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การส่งเสริม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สนับสนุน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การจัดการศึกษา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ของภาคี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เครือข่าย และการมีส่วนร่วม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ของ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คณะกรรมการ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สถานศึกษา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ที่ส่งผล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ให้ปัจจัยและกระบวนการต่าง ๆ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ของสถานศึกษา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ดำเนินการ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อย่างมีประสิทธิภาพ ทำ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ให้ผู้เรียน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และผู้รับบริการ มีคุณภาพตาม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ประกาศ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กระทรวงศึกษาธิการ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เรื่อง มาตรฐาน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การศึกษานอก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ระบบและการศึกษาตามอัธยาศัย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ฉบับที่ 2)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พ.ศ.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2560 โดยพิจารณาจากรายละเอียด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ดังต่อไปนี้</a:t>
            </a:r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928662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714348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500034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คำอธิบายมาตรฐาน</a:t>
            </a:r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435404" y="0"/>
            <a:ext cx="8280000" cy="114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00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มาตรฐานที่ 3 ประสิทธิภาพการบริหารจัดการการศึกษา</a:t>
            </a:r>
            <a:endParaRPr kumimoji="0" lang="th-TH" sz="40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97236" y="1901960"/>
            <a:ext cx="8503920" cy="445599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3.1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การบริหารสถานศึกษาตามหลักปรัชญาของเศรษฐกิจ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พอเพียง </a:t>
            </a:r>
          </a:p>
          <a:p>
            <a:pPr>
              <a:spcBef>
                <a:spcPts val="0"/>
              </a:spcBef>
              <a:buNone/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และ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หลัก</a:t>
            </a:r>
            <a:r>
              <a:rPr lang="th-TH" sz="3200" b="1" dirty="0" err="1">
                <a:latin typeface="TH SarabunPSK" pitchFamily="34" charset="-34"/>
                <a:cs typeface="TH SarabunPSK" pitchFamily="34" charset="-34"/>
              </a:rPr>
              <a:t>ธรรมาภิ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บาล</a:t>
            </a:r>
            <a:endParaRPr lang="en-US" sz="3200" b="1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3.2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การส่งเสริม สนับสนุนการจัดการศึกษาของภาคีเครือข่าย</a:t>
            </a:r>
            <a:endParaRPr lang="en-US" sz="3200" b="1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3.3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การมีส่วนร่วมของคณะกรรมการสถานศึกษา</a:t>
            </a:r>
            <a:endParaRPr lang="en-US" sz="3200" b="1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3.4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การประกันคุณภาพภายในของสถานศึกษา</a:t>
            </a: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435404" y="-16"/>
            <a:ext cx="8280000" cy="1143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00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8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มาตรฐานที่ 3 ประสิทธิภาพการบริหารจัดการการศึกษา (ต่อ)</a:t>
            </a:r>
            <a:endParaRPr kumimoji="0" lang="th-TH" sz="3800" b="0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รูปห้าเหลี่ยม 5"/>
          <p:cNvSpPr/>
          <p:nvPr/>
        </p:nvSpPr>
        <p:spPr>
          <a:xfrm>
            <a:off x="571472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Autofit/>
          </a:bodyPr>
          <a:lstStyle/>
          <a:p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3.1 การบริหารสถานศึกษาตามหลักปรัชญาของเศรษฐกิจพอเพียง</a:t>
            </a:r>
            <a:b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และหลัก</a:t>
            </a:r>
            <a:r>
              <a:rPr lang="th-TH" sz="3600" b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ธรรมาภิ</a:t>
            </a:r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บาล</a:t>
            </a:r>
            <a:endParaRPr lang="th-TH" sz="36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89185"/>
            <a:ext cx="8715436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1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1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ที่ผู้บริหารสถานศึกษาน้อมนำหลักปรัชญาของเศรษฐกิจพอเพียง และนำหลัก</a:t>
            </a:r>
            <a:r>
              <a:rPr lang="th-TH" sz="2100" dirty="0" err="1">
                <a:latin typeface="TH SarabunPSK" pitchFamily="34" charset="-34"/>
                <a:cs typeface="TH SarabunPSK" pitchFamily="34" charset="-34"/>
              </a:rPr>
              <a:t>ธรรมาภิ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บาลไปใช้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ใน</a:t>
            </a: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บริหารงาน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ของสถานศึกษา 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4 ด้าน คือ ด้านวิชาการ ด้านงบประมาณ ด้านการบริหารงานบุคคล และด้านการ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บริหาร</a:t>
            </a: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ทั่วไป 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โดยในแต่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ละด้าน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ต้องคำนึงถึงหลักภูมิคุ้มกันอย่างรอบรู้ที่ต้องมีและใช้กฎ ระเบียบ หรือข้อบังคับต่าง ๆ 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รองรับ</a:t>
            </a: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ปฏิบัติงาน (นิติธรรม) 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เปิด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โอกาสให้ผู้มีส่วนเกี่ยวข้องโดยเฉพาะผู้เรียน ผู้รับบริการ เข้าถึงข้อมูลได้ง่าย สะดวก 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สามารถ</a:t>
            </a: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ตรวจสอบ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ได้ชัดเจน 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(ความโปร่งใส) ซึ่งอาจมาจากกระบวนการให้ผู้เกี่ยวข้องต่าง ๆ มีส่วนร่วม นับแต่การร่วมรับรู้ ร่วมคิด </a:t>
            </a: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ร่วมตัดสินใจ ร่วมปฏิบัติการ และ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ร่วมประเมินผล ตามภารกิจงานที่เหมาะสม (การมีส่วนร่วม) โดยในแต่ละกิจกรรม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ที่</a:t>
            </a: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สถานศึกษาจะดำเนินการ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นั้น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ให้คำนึงถึง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การใช้ทรัพยากรที่มีอยู่อย่างจำกัดให้เกิดความคุ้มค่าและประโยชน์สูงสุดอย่าง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มี</a:t>
            </a: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กระบวนการปฏิบัติงานที่สมเหตุสมผล 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(ความคุ้มค่า) สามารถตอบโจทย์ความพอประมาณตรงกับความรับผิดชอบต่อ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หน้าที่</a:t>
            </a: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ของสถานศึกษา (ความรับผิดชอบ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) ที่จะส่งผลต่อคุณธรรมในการร่วมแก้ปัญหาของชุมชนและสังคม สถานศึกษาได้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อย่าง</a:t>
            </a: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ถูกต้องดี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งาม ทั้งนี้ 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ผู้บริหารต้อง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นำบุคลากรของสถานศึกษาปฏิบัติหน้าที่ที่ยึดมั่นในความถูกต้อง ดีงาม และเป็นตัวอย่าง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แก่</a:t>
            </a: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ผู้เรียน สังคม ตลอดจนส่งเสริม  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สนับสนุนให้ผู้เรียน ผู้รับบริการ และพัฒนาตนเองไปพร้อมกันในด้านความซื่อสัตย์ จริงใจ </a:t>
            </a:r>
            <a:endParaRPr lang="th-TH" sz="21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ขยัน อดทน 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มีระเบียบ </a:t>
            </a:r>
            <a:r>
              <a:rPr lang="th-TH" sz="2100" dirty="0" smtClean="0">
                <a:latin typeface="TH SarabunPSK" pitchFamily="34" charset="-34"/>
                <a:cs typeface="TH SarabunPSK" pitchFamily="34" charset="-34"/>
              </a:rPr>
              <a:t>วินัย </a:t>
            </a:r>
            <a:r>
              <a:rPr lang="th-TH" sz="2100" dirty="0">
                <a:latin typeface="TH SarabunPSK" pitchFamily="34" charset="-34"/>
                <a:cs typeface="TH SarabunPSK" pitchFamily="34" charset="-34"/>
              </a:rPr>
              <a:t>และประกอบอาชีพสุจริต (คุณธรรม)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57158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Autofit/>
          </a:bodyPr>
          <a:lstStyle/>
          <a:p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3.1 การบริหารสถานศึกษาตามหลักปรัชญาของเศรษฐกิจพอเพียง</a:t>
            </a:r>
            <a:b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และหลัก</a:t>
            </a:r>
            <a:r>
              <a:rPr lang="th-TH" sz="3600" b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ธรรมาภิ</a:t>
            </a:r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บาล (ต่อ)</a:t>
            </a:r>
            <a:endParaRPr lang="th-TH" sz="36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142844" y="2314580"/>
            <a:ext cx="8858312" cy="432913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1. ผู้บริหาร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มีการบริหารงานด้านวิชาการ โดยน้อมนำหลักปรัชญาของเศรษฐกิจพอเพียง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นำหลัก</a:t>
            </a:r>
            <a:r>
              <a:rPr lang="th-TH" sz="9600" dirty="0" err="1" smtClean="0">
                <a:latin typeface="TH SarabunPSK" pitchFamily="34" charset="-34"/>
                <a:cs typeface="TH SarabunPSK" pitchFamily="34" charset="-34"/>
              </a:rPr>
              <a:t>ธรร</a:t>
            </a:r>
            <a:r>
              <a:rPr lang="th-TH" sz="9600" dirty="0" err="1">
                <a:latin typeface="TH SarabunPSK" pitchFamily="34" charset="-34"/>
                <a:cs typeface="TH SarabunPSK" pitchFamily="34" charset="-34"/>
              </a:rPr>
              <a:t>มาภิ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บาลมาประยุกต์ใช้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ในการดำเนินงานอย่างไร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6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. ผู้บริหารมีการบริหารงานด้านงบประมาณ โดยน้อมนำหลักปรัชญาของเศรษฐกิจพอเพียง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นำหลัก</a:t>
            </a:r>
            <a:r>
              <a:rPr lang="th-TH" sz="9600" dirty="0" err="1" smtClean="0">
                <a:latin typeface="TH SarabunPSK" pitchFamily="34" charset="-34"/>
                <a:cs typeface="TH SarabunPSK" pitchFamily="34" charset="-34"/>
              </a:rPr>
              <a:t>ธรร</a:t>
            </a:r>
            <a:r>
              <a:rPr lang="th-TH" sz="9600" dirty="0" err="1" smtClean="0">
                <a:latin typeface="TH SarabunPSK" pitchFamily="34" charset="-34"/>
                <a:cs typeface="TH SarabunPSK" pitchFamily="34" charset="-34"/>
              </a:rPr>
              <a:t>มาภิ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บาลมา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ประยุกต์ใช้ในการดำเนินงานอย่างไร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6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. ผู้บริหารมีการบริหารงานด้านการบริหารงานบุคคล โดยน้อมนำหลักปรัชญาของเศรษฐกิจ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พอเพียง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และนำหลัก</a:t>
            </a:r>
            <a:r>
              <a:rPr lang="th-TH" sz="9600" dirty="0" err="1" smtClean="0">
                <a:latin typeface="TH SarabunPSK" pitchFamily="34" charset="-34"/>
                <a:cs typeface="TH SarabunPSK" pitchFamily="34" charset="-34"/>
              </a:rPr>
              <a:t>ธรร</a:t>
            </a:r>
            <a:r>
              <a:rPr lang="th-TH" sz="9600" dirty="0" err="1">
                <a:latin typeface="TH SarabunPSK" pitchFamily="34" charset="-34"/>
                <a:cs typeface="TH SarabunPSK" pitchFamily="34" charset="-34"/>
              </a:rPr>
              <a:t>มาภิ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บาลมา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ประยุกต์ใช้ในการดำเนินงานอย่างไร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96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. ผู้บริหารมีการบริหารงานด้านการบริหารทั่วไป โดยน้อมนำหลักปรัชญาของเศรษฐกิจพอเพียง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นำหลัก</a:t>
            </a:r>
            <a:r>
              <a:rPr lang="th-TH" sz="9600" dirty="0" err="1" smtClean="0">
                <a:latin typeface="TH SarabunPSK" pitchFamily="34" charset="-34"/>
                <a:cs typeface="TH SarabunPSK" pitchFamily="34" charset="-34"/>
              </a:rPr>
              <a:t>ธรร</a:t>
            </a:r>
            <a:r>
              <a:rPr lang="th-TH" sz="9600" dirty="0" err="1">
                <a:latin typeface="TH SarabunPSK" pitchFamily="34" charset="-34"/>
                <a:cs typeface="TH SarabunPSK" pitchFamily="34" charset="-34"/>
              </a:rPr>
              <a:t>มาภิ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บาลมา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ประยุกต์ใช้ในการดำเนินงานอย่างไร</a:t>
            </a:r>
            <a:endParaRPr lang="en-US" sz="9600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	5. สถานศึกษา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มีการดำเนินงานสอดคล้องกับยุทธศาสตร์และจุดเน้นของสำนักงาน </a:t>
            </a:r>
            <a:r>
              <a:rPr lang="th-TH" sz="96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 นโยบาย 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จุดเน้น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ของกระทรวงศึกษาธิการ แผนการศึกษาแห่งชาติ (ยุทธศาสตร์/เป้าหมาย) มาตรฐานการศึกษาของ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ชาติ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และยุทธศาสตร์</a:t>
            </a:r>
            <a:r>
              <a:rPr lang="th-TH" sz="9600" dirty="0" smtClean="0">
                <a:latin typeface="TH SarabunPSK" pitchFamily="34" charset="-34"/>
                <a:cs typeface="TH SarabunPSK" pitchFamily="34" charset="-34"/>
              </a:rPr>
              <a:t>ชาติระยะ </a:t>
            </a:r>
            <a:r>
              <a:rPr lang="th-TH" sz="9600" dirty="0">
                <a:latin typeface="TH SarabunPSK" pitchFamily="34" charset="-34"/>
                <a:cs typeface="TH SarabunPSK" pitchFamily="34" charset="-34"/>
              </a:rPr>
              <a:t>20 ปี</a:t>
            </a: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71472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</a:t>
            </a:r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 การส่งเสริม สนับสนุนการจัดการศึกษาของภาคีเครือข่าย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189185"/>
            <a:ext cx="8715436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ความ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ร่วมมือในการส่งเสริม สนับสนุนการจัด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การศึกษานอกระบบ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ตาม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อัธยาศัย ระหว่างสถานศึกษาในสังกัดสำนักงาน </a:t>
            </a:r>
            <a:r>
              <a:rPr lang="th-TH" sz="2800" dirty="0" err="1" smtClean="0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กับบุคคล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ครอบครัว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ชุมชน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องค์กร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ชุมชน องค์กรปกครองส่วนท้องถิ่น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องค์กร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เอกชน องค์กรวิชาชีพ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สถาบัน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ศาสนา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สถาน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ประกอบการ และองค์กรอื่น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รวมทั้ง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สถานศึกษาอื่น </a:t>
            </a:r>
            <a:r>
              <a:rPr lang="th-TH" sz="2800" b="1" u="sng" dirty="0">
                <a:latin typeface="TH SarabunPSK" pitchFamily="34" charset="-34"/>
                <a:cs typeface="TH SarabunPSK" pitchFamily="34" charset="-34"/>
              </a:rPr>
              <a:t>ที่มิได้</a:t>
            </a:r>
            <a:r>
              <a:rPr lang="th-TH" sz="2800" b="1" u="sng" dirty="0" smtClean="0">
                <a:latin typeface="TH SarabunPSK" pitchFamily="34" charset="-34"/>
                <a:cs typeface="TH SarabunPSK" pitchFamily="34" charset="-34"/>
              </a:rPr>
              <a:t>สังกัดสำนักงานส่งเสริม</a:t>
            </a:r>
          </a:p>
          <a:p>
            <a:pPr>
              <a:spcBef>
                <a:spcPts val="0"/>
              </a:spcBef>
              <a:buNone/>
            </a:pPr>
            <a:r>
              <a:rPr lang="th-TH" sz="2800" b="1" u="sng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2800" b="1" u="sng" dirty="0">
                <a:latin typeface="TH SarabunPSK" pitchFamily="34" charset="-34"/>
                <a:cs typeface="TH SarabunPSK" pitchFamily="34" charset="-34"/>
              </a:rPr>
              <a:t>นอก</a:t>
            </a:r>
            <a:r>
              <a:rPr lang="th-TH" sz="2800" b="1" u="sng" dirty="0" smtClean="0">
                <a:latin typeface="TH SarabunPSK" pitchFamily="34" charset="-34"/>
                <a:cs typeface="TH SarabunPSK" pitchFamily="34" charset="-34"/>
              </a:rPr>
              <a:t>ระบบและ</a:t>
            </a:r>
            <a:r>
              <a:rPr lang="th-TH" sz="2800" b="1" u="sng" dirty="0">
                <a:latin typeface="TH SarabunPSK" pitchFamily="34" charset="-34"/>
                <a:cs typeface="TH SarabunPSK" pitchFamily="34" charset="-34"/>
              </a:rPr>
              <a:t>การศึกษาตามอัธยาศัย เพื่อร่วมจัด</a:t>
            </a:r>
            <a:r>
              <a:rPr lang="th-TH" sz="2800" b="1" u="sng" dirty="0" smtClean="0">
                <a:latin typeface="TH SarabunPSK" pitchFamily="34" charset="-34"/>
                <a:cs typeface="TH SarabunPSK" pitchFamily="34" charset="-34"/>
              </a:rPr>
              <a:t>การศึกษานอก</a:t>
            </a:r>
            <a:r>
              <a:rPr lang="th-TH" sz="2800" b="1" u="sng" dirty="0">
                <a:latin typeface="TH SarabunPSK" pitchFamily="34" charset="-34"/>
                <a:cs typeface="TH SarabunPSK" pitchFamily="34" charset="-34"/>
              </a:rPr>
              <a:t>ระบบ</a:t>
            </a:r>
            <a:r>
              <a:rPr lang="th-TH" sz="2800" b="1" u="sng" dirty="0" smtClean="0"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pPr>
              <a:spcBef>
                <a:spcPts val="0"/>
              </a:spcBef>
              <a:buNone/>
            </a:pPr>
            <a:r>
              <a:rPr lang="th-TH" sz="2800" b="1" u="sng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2800" b="1" u="sng" dirty="0">
                <a:latin typeface="TH SarabunPSK" pitchFamily="34" charset="-34"/>
                <a:cs typeface="TH SarabunPSK" pitchFamily="34" charset="-34"/>
              </a:rPr>
              <a:t>ตามอัธยาศัย เพื่อให้บรรลุเป้าหมายในการทำงานร่วมกัน</a:t>
            </a:r>
            <a:r>
              <a:rPr lang="th-TH" sz="2800" b="1" u="sng" dirty="0" smtClean="0">
                <a:latin typeface="TH SarabunPSK" pitchFamily="34" charset="-34"/>
                <a:cs typeface="TH SarabunPSK" pitchFamily="34" charset="-34"/>
              </a:rPr>
              <a:t>ในการส่งเสริม</a:t>
            </a:r>
          </a:p>
          <a:p>
            <a:pPr>
              <a:spcBef>
                <a:spcPts val="0"/>
              </a:spcBef>
              <a:buNone/>
            </a:pPr>
            <a:r>
              <a:rPr lang="th-TH" sz="2800" b="1" u="sng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800" b="1" u="sng" dirty="0">
                <a:latin typeface="TH SarabunPSK" pitchFamily="34" charset="-34"/>
                <a:cs typeface="TH SarabunPSK" pitchFamily="34" charset="-34"/>
              </a:rPr>
              <a:t>เรียนรู้ พัฒนาคุณภาพชีวิตให้กับประชาชน</a:t>
            </a:r>
            <a:endParaRPr lang="th-TH" sz="2800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57158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</a:t>
            </a:r>
            <a:r>
              <a:rPr lang="th-TH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 การส่งเสริม สนับสนุนการจัดการศึกษาของภาคีเครือข่าย (ต่อ)</a:t>
            </a:r>
            <a:endParaRPr lang="th-TH" sz="36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314580"/>
            <a:ext cx="8715436" cy="42576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1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สถานศึกษามีกระบวนการและกลไกในการส่งเสริม สนับสนุนการจัดและหรือร่วม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จัด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ของภาคีเครือข่ายอย่างไร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ภาคีเครือข่ายจัด และร่วมจัดการศึกษานอกระบบและการศึกษาตาม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อัธยาศัยอย่างไร</a:t>
            </a:r>
            <a:endParaRPr lang="en-US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3. สถานศึกษามีการติดตามการจัดและร่วมจัดการศึกษาของภาคีเครือข่ายอย่างไรบ้าง 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และนำผลการติดตามไปใช้อย่างไร	</a:t>
            </a:r>
            <a:endParaRPr lang="en-US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en-US" sz="28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สถานศึกษามีการทบทวน หรือติดตามกระบวนการและกลไกในการส่งเสริม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สนับสนุน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จัดและหรือร่วมจัดการศึกษาของภาคีเครือข่าย เพื่อนำไปปรับปรุง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กระบวนการอย่างไร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. สถานศึกษามีกระบวนการและกลไกในการส่งเสริมสนับสนุนให้ภาคีเครือข่ายจัด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ร่วม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จัดการ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ศึกษาจน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เป็นแบบอย่างที่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ดีอย่างไร</a:t>
            </a:r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71472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3.3 การมีส่วนร่วมของคณะกรรมการสถานศึกษา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60623"/>
            <a:ext cx="8715436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บุคคล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ที่สถานศึกษาแต่งตั้ง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ให้ทำหน้าที่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ให้คำปรึกษา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พิจารณา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ให้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ข้อเสนอแนะในแผนพัฒนา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สถานศึกษา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แผนปฏิบัติ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การ ให้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ความเห็นชอบหลักสูตร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สถานศึกษา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ส่งเสริม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สนับสนุน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ให้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มีการระดมทุนทางสังคมและ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ทรัพยากรจาก</a:t>
            </a:r>
          </a:p>
          <a:p>
            <a:pPr>
              <a:spcBef>
                <a:spcPts val="0"/>
              </a:spcBef>
              <a:buNone/>
            </a:pP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ชุมชน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ให้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มีส่วนร่วมใน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จัดการศึกษา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ติดตามและเสนอแนะผลการดำเนินงาน</a:t>
            </a: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57158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3.3 การมีส่วนร่วมของคณะกรรมการสถานศึกษา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43142"/>
            <a:ext cx="8715436" cy="4472006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	1. สถานศึกษา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กระบวนการและ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กลไกในการสรร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หา และกระบวนการและ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กลไก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ใน</a:t>
            </a:r>
          </a:p>
          <a:p>
            <a:pPr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การสร้าง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ความรู้ ความเข้าใจเกี่ยวกับบาทหน้าที่ที่ระเบียบกำหนด ให้แก่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คณะกรรมการ</a:t>
            </a:r>
          </a:p>
          <a:p>
            <a:pPr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สถานศึกษาได้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อย่างไร</a:t>
            </a:r>
          </a:p>
          <a:p>
            <a:pPr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. สถานศึกษาทราบได้อย่างไรว่า คณะกรรมการสถานศึกษามีความรู้ ความเข้าใจ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ใน</a:t>
            </a:r>
          </a:p>
          <a:p>
            <a:pPr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บทบาท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หน้าที่ตามที่ระเบียบกำหนด</a:t>
            </a:r>
            <a:endParaRPr lang="en-US" sz="33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. คณะกรรมการสถานศึกษามีส่วนร่วมตามบทบาทหน้าที่ตามที่ระเบียบ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กำหนดหรือไม่</a:t>
            </a:r>
            <a:endParaRPr lang="th-TH" sz="33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en-US" sz="33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en-US" sz="3300" dirty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สถานศึกษามีการ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ทบทวน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กระบวนการและ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กลไกในการสรรหา และ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กระบวนการ</a:t>
            </a:r>
          </a:p>
          <a:p>
            <a:pPr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กลไกในการสร้างความรู้ ความเข้าใจเกี่ยวกับบาทหน้าที่ตามที่ระเบียบกำหนด 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ให้แก่</a:t>
            </a:r>
          </a:p>
          <a:p>
            <a:pPr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คณะกรรมการ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สถานศึกษาอย่างไร</a:t>
            </a:r>
            <a:endParaRPr lang="th-TH" sz="33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en-US" sz="33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. สถานศึกษามีการดำเนินงานสอดคล้อง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กับนโยบายและ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จุดเน้นของสำนักงาน </a:t>
            </a:r>
            <a:r>
              <a:rPr lang="th-TH" sz="3300" dirty="0" err="1">
                <a:latin typeface="TH SarabunPSK" pitchFamily="34" charset="-34"/>
                <a:cs typeface="TH SarabunPSK" pitchFamily="34" charset="-34"/>
              </a:rPr>
              <a:t>กศน.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 </a:t>
            </a:r>
            <a:endParaRPr lang="th-TH" sz="33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นโยบาย 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จุดเน้นของกระทรวงศึกษาธิการ แผนการศึกษาแห่งชาติ (ยุทธศาสตร์/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เป้าหมาย</a:t>
            </a:r>
          </a:p>
          <a:p>
            <a:pPr>
              <a:spcBef>
                <a:spcPts val="0"/>
              </a:spcBef>
              <a:buNone/>
            </a:pP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มาตรฐาน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การศึกษาของชาติ และ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ยุทธศาสตร์</a:t>
            </a:r>
            <a:r>
              <a:rPr lang="th-TH" sz="3300" dirty="0">
                <a:latin typeface="TH SarabunPSK" pitchFamily="34" charset="-34"/>
                <a:cs typeface="TH SarabunPSK" pitchFamily="34" charset="-34"/>
              </a:rPr>
              <a:t>ชาติระยะ 20 </a:t>
            </a:r>
            <a:r>
              <a:rPr lang="th-TH" sz="3300" dirty="0" smtClean="0">
                <a:latin typeface="TH SarabunPSK" pitchFamily="34" charset="-34"/>
                <a:cs typeface="TH SarabunPSK" pitchFamily="34" charset="-34"/>
              </a:rPr>
              <a:t>ปีหรือไม่</a:t>
            </a:r>
            <a:endParaRPr lang="th-TH" sz="33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71472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3.4 การประกันคุณภาพภายในของสถานศึกษา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214554"/>
            <a:ext cx="8715436" cy="440056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การกำหนดองค์ประกอบใน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ดำเนินงานที่มีความสัมพันธ์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กันเกี่ยวกับ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บริหาร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จัดการ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และการ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จัดการศึกษา/การ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ให้บริการ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ของสถานศึกษา เพื่อพัฒนาคุณภาพผู้เรียน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โดย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ดำเนินงานให้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เป็นไปตาม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กฎกระทรวงศึกษาธิการ กำหนดระบบ หลักเกณฑ์ และ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วิธีการ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ประกัน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คุณภาพภายใน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สำหรับ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สถานศึกษาที่จัดการศึกษานอกระบบ พ.ศ. 2555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อาศัย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อำนาจ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ตามความในมาตรา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20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วรรคสาม และมาตรา 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25 วรรคหนึ่ง แห่ง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พระราชบัญญัติ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ส่งเสริม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การศึกษานอกระบบ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และการศึกษา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ตามอัธยาศัย พ.ศ. 2551 ซึ่งกำหนดให้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สถานศึกษา</a:t>
            </a:r>
          </a:p>
          <a:p>
            <a:pPr>
              <a:spcBef>
                <a:spcPts val="0"/>
              </a:spcBef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ต้อง</a:t>
            </a: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ดำเนินการ ดังนี้ 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endParaRPr lang="th-TH" sz="1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57158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571472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3.4 การประกันคุณภาพภายในของสถานศึกษา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000240"/>
            <a:ext cx="8715436" cy="450059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18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1) จัดให้มีมาตรฐานการศึกษานอกระบบที่กระทรวงศึกษาธิการประกาศกำหนด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2) จัดทำแผนพัฒนาคุณภาพการศึกษาและแผนปฏิบัติการประจำปี 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3) ดำเนินงานตามแผนพัฒนาคุณภาพการศึกษาและแผนปฏิบัติการประจำปี 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4) จัดให้มีการตรวจสอบคุณภาพการศึกษา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5) จัดให้มีการประเมินคุณภาพภายในมาตรฐานการศึกษาของสถานศึกษา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6) จัดทำรายงานการประเมินตนเองประจำปี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7) เสนอรายงานการประเมินคุณภาพภายในต่อคณะกรรมการสถานศึกษา หน่วยงานต้นสังกัด 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และภาคีเครือข่าย และเผยแพร่ต่อสาธารณชน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8) นำผลการประเมินคุณภาพภายในมาเป็นส่วนหนึ่งของการวางแผนเพื่อพัฒนาคุณภาพการศึกษา </a:t>
            </a: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โดยการมีส่วนร่วมของคณะกรรมการสถานศึกษาและภาคีเครือข่าย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9) จัดระบบบริหารและสารสนเทศ 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	10) ยึดหลักการมีส่วนร่วมของสถานศึกษา บุคลากรทุกคนในสถานศึกษา ภาคีเครือข่าย และผู้รับบริการ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57158" y="1532240"/>
            <a:ext cx="2268000" cy="468000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คำอธิบาย (ต่อ)</a:t>
            </a:r>
            <a:endParaRPr lang="th-TH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42860"/>
            <a:ext cx="9144000" cy="1143000"/>
          </a:xfrm>
        </p:spPr>
        <p:txBody>
          <a:bodyPr anchor="ctr">
            <a:normAutofit/>
          </a:bodyPr>
          <a:lstStyle/>
          <a:p>
            <a:r>
              <a:rPr lang="th-TH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3.4 การประกันคุณภาพภายในของสถานศึกษา (ต่อ)</a:t>
            </a:r>
            <a:endParaRPr lang="th-TH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214282" y="2314580"/>
            <a:ext cx="8786874" cy="432913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	1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. สถานศึกษามีการจัดระบบการประกันคุณภาพภายในที่ส่งผลต่อคุณภาพผู้เรียนและ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ผู้รับบริการ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อย่างไร</a:t>
            </a:r>
            <a:endParaRPr lang="en-US" sz="26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	2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. สถานศึกษามีการสร้างความรู้ ความเข้าใจให้แก่บุคลากรในการดำเนินงานตามระบบ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การประกัน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คุณภาพภายใน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ของสถานศึกษา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ที่กำหนด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อย่างไร</a:t>
            </a:r>
            <a:endParaRPr lang="en-US" sz="26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	3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. สถานศึกษามีการทบทวนหรือประเมินระบบการประกันคุณภาพภายในที่ส่งผลต่อ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คุณภาพ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ผู้เรียนและผู้รับบริการอย่างไร</a:t>
            </a:r>
            <a:endParaRPr lang="en-US" sz="26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	4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. สถานศึกษามีการจัดทำแนวทางการดำเนินงานตามระบบประกันคุณภาพภายใน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เพื่อให้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บุคลากรของสถานศึกษา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ใช้เป็นแนวทาง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ในการ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ดำเนินงานอย่างไร</a:t>
            </a:r>
            <a:endParaRPr lang="en-US" sz="2600" dirty="0"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ts val="0"/>
              </a:spcBef>
              <a:buNone/>
            </a:pPr>
            <a:r>
              <a:rPr lang="en-US" sz="2600" dirty="0" smtClean="0">
                <a:latin typeface="TH SarabunPSK" pitchFamily="34" charset="-34"/>
                <a:cs typeface="TH SarabunPSK" pitchFamily="34" charset="-34"/>
              </a:rPr>
              <a:t>	5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. สถานศึกษาพัฒนาระบบการประกันคุณภาพการศึกษาภายในสถานศึกษาจนเกิด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เป็นนวัตกรรม </a:t>
            </a:r>
          </a:p>
          <a:p>
            <a:pPr>
              <a:spcBef>
                <a:spcPts val="0"/>
              </a:spcBef>
              <a:buNone/>
            </a:pP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2600" dirty="0">
                <a:latin typeface="TH SarabunPSK" pitchFamily="34" charset="-34"/>
                <a:cs typeface="TH SarabunPSK" pitchFamily="34" charset="-34"/>
              </a:rPr>
              <a:t>Innovation)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หรือวิธี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ปฏิบัติที่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ดี (</a:t>
            </a:r>
            <a:r>
              <a:rPr lang="en-US" sz="2600" dirty="0">
                <a:latin typeface="TH SarabunPSK" pitchFamily="34" charset="-34"/>
                <a:cs typeface="TH SarabunPSK" pitchFamily="34" charset="-34"/>
              </a:rPr>
              <a:t>Best Practice) </a:t>
            </a:r>
            <a:r>
              <a:rPr lang="th-TH" sz="2600" dirty="0">
                <a:latin typeface="TH SarabunPSK" pitchFamily="34" charset="-34"/>
                <a:cs typeface="TH SarabunPSK" pitchFamily="34" charset="-34"/>
              </a:rPr>
              <a:t>หรือเป็น</a:t>
            </a:r>
            <a:r>
              <a:rPr lang="th-TH" sz="2600" dirty="0" smtClean="0">
                <a:latin typeface="TH SarabunPSK" pitchFamily="34" charset="-34"/>
                <a:cs typeface="TH SarabunPSK" pitchFamily="34" charset="-34"/>
              </a:rPr>
              <a:t>ต้นแบบอย่างไร</a:t>
            </a:r>
            <a:endParaRPr lang="th-TH" sz="2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วงรี 3"/>
          <p:cNvSpPr/>
          <p:nvPr/>
        </p:nvSpPr>
        <p:spPr>
          <a:xfrm>
            <a:off x="660364" y="1500174"/>
            <a:ext cx="2340000" cy="6429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 smtClean="0">
              <a:ln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ประเด็น</a:t>
            </a:r>
            <a:r>
              <a:rPr lang="th-TH" b="1" dirty="0" smtClean="0">
                <a:ln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</a:p>
          <a:p>
            <a:pPr algn="ctr"/>
            <a:endParaRPr lang="th-TH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ชุดรูปแบบของ Office">
  <a:themeElements>
    <a:clrScheme name="กำหนดเอง 73">
      <a:dk1>
        <a:sysClr val="windowText" lastClr="000000"/>
      </a:dk1>
      <a:lt1>
        <a:srgbClr val="D8D8D8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เทศบาล">
  <a:themeElements>
    <a:clrScheme name="กำหนดเอง 34">
      <a:dk1>
        <a:sysClr val="windowText" lastClr="000000"/>
      </a:dk1>
      <a:lt1>
        <a:srgbClr val="FADA7A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เทศบาล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ทศบาล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เทศบาล">
  <a:themeElements>
    <a:clrScheme name="กำหนดเอง 34">
      <a:dk1>
        <a:sysClr val="windowText" lastClr="000000"/>
      </a:dk1>
      <a:lt1>
        <a:srgbClr val="FADA7A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เทศบาล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ทศบาล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เทศบาล">
  <a:themeElements>
    <a:clrScheme name="กำหนดเอง 61">
      <a:dk1>
        <a:sysClr val="windowText" lastClr="000000"/>
      </a:dk1>
      <a:lt1>
        <a:sysClr val="window" lastClr="FFFFFF"/>
      </a:lt1>
      <a:dk2>
        <a:srgbClr val="646B86"/>
      </a:dk2>
      <a:lt2>
        <a:srgbClr val="E3D0F1"/>
      </a:lt2>
      <a:accent1>
        <a:srgbClr val="D16349"/>
      </a:accent1>
      <a:accent2>
        <a:srgbClr val="CCB400"/>
      </a:accent2>
      <a:accent3>
        <a:srgbClr val="AB73D5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เทศบาล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ทศบาล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เทศบาล">
  <a:themeElements>
    <a:clrScheme name="กำหนดเอง 70">
      <a:dk1>
        <a:sysClr val="windowText" lastClr="000000"/>
      </a:dk1>
      <a:lt1>
        <a:sysClr val="window" lastClr="FFFFFF"/>
      </a:lt1>
      <a:dk2>
        <a:srgbClr val="646B86"/>
      </a:dk2>
      <a:lt2>
        <a:srgbClr val="FFDAC1"/>
      </a:lt2>
      <a:accent1>
        <a:srgbClr val="D16349"/>
      </a:accent1>
      <a:accent2>
        <a:srgbClr val="CCB400"/>
      </a:accent2>
      <a:accent3>
        <a:srgbClr val="FFA365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เทศบาล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ทศบาล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เทศบาล">
  <a:themeElements>
    <a:clrScheme name="กำหนดเอง 68">
      <a:dk1>
        <a:sysClr val="windowText" lastClr="000000"/>
      </a:dk1>
      <a:lt1>
        <a:sysClr val="window" lastClr="FFFFFF"/>
      </a:lt1>
      <a:dk2>
        <a:srgbClr val="646B86"/>
      </a:dk2>
      <a:lt2>
        <a:srgbClr val="94E5FF"/>
      </a:lt2>
      <a:accent1>
        <a:srgbClr val="D16349"/>
      </a:accent1>
      <a:accent2>
        <a:srgbClr val="CCB400"/>
      </a:accent2>
      <a:accent3>
        <a:srgbClr val="4DD4FF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เทศบาล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ทศบาล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974</TotalTime>
  <Words>674</Words>
  <Application>Microsoft Office PowerPoint</Application>
  <PresentationFormat>นำเสนอทางหน้าจอ (4:3)</PresentationFormat>
  <Paragraphs>536</Paragraphs>
  <Slides>51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6</vt:i4>
      </vt:variant>
      <vt:variant>
        <vt:lpstr>ชื่อเรื่องภาพนิ่ง</vt:lpstr>
      </vt:variant>
      <vt:variant>
        <vt:i4>51</vt:i4>
      </vt:variant>
    </vt:vector>
  </HeadingPairs>
  <TitlesOfParts>
    <vt:vector size="57" baseType="lpstr">
      <vt:lpstr>ชุดรูปแบบของ Office</vt:lpstr>
      <vt:lpstr>เทศบาล</vt:lpstr>
      <vt:lpstr>1_เทศบาล</vt:lpstr>
      <vt:lpstr>2_เทศบาล</vt:lpstr>
      <vt:lpstr>3_เทศบาล</vt:lpstr>
      <vt:lpstr>4_เทศบาล</vt:lpstr>
      <vt:lpstr>แนวทางการประกันคุณภาพภายใน การศึกษานอกระบบและการศึกษาตามอัธยาศัย</vt:lpstr>
      <vt:lpstr>ภาพนิ่ง 2</vt:lpstr>
      <vt:lpstr>มาตรฐานการศึกษานอกระบบและการศึกษาตามอัธยาศัย ของศูนย์การศึกษานอกระบบและการศึกษาตามอัธยาศัยอำเภอ/เขต</vt:lpstr>
      <vt:lpstr>ภาพนิ่ง 4</vt:lpstr>
      <vt:lpstr>มาตรฐานที่ 1 คุณภาพของผู้เรียน/ผู้รับบริการ (ต่อ)</vt:lpstr>
      <vt:lpstr>1.1 ผู้เรียนการศึกษาขั้นพื้นฐานมีคุณธรรม</vt:lpstr>
      <vt:lpstr>1.1 ผู้เรียนการศึกษาขั้นพื้นฐานมีคุณธรรม (ต่อ)</vt:lpstr>
      <vt:lpstr>1.2 ผู้เรียนการศึกษาขั้นพื้นฐานมีทักษะกระบวนการคิด ทักษะการแสวงหาความรู้ เรียนรู้อย่างต่อเนื่อง และสามารถนำไปประยุกต์ใช้ในการดำรงชีวิต</vt:lpstr>
      <vt:lpstr>1.2 ผู้เรียนการศึกษาขั้นพื้นฐานมีทักษะกระบวนการคิด ทักษะการแสวงหาความรู้ เรียนรู้อย่างต่อเนื่อง และสามารถนำไปประยุกต์ใช้ในการดำรงชีวิต</vt:lpstr>
      <vt:lpstr>1.3 ผู้เรียนการศึกษาขั้นพื้นฐานมีความรู้พื้นฐาน</vt:lpstr>
      <vt:lpstr>1.3 ผู้เรียนการศึกษาขั้นพื้นฐานมีความรู้พื้นฐาน (ต่อ)</vt:lpstr>
      <vt:lpstr>1.4 ผู้เรียนหรือผู้เข้ารับการอบรมมีความรู้ ความสามารถ  และทักษะในการประกอบอาชีพ</vt:lpstr>
      <vt:lpstr>1.4 ผู้เรียนหรือผู้เข้ารับการอบรมมีความรู้ ความสามารถ  และทักษะในการประกอบอาชีพ (ต่อ)</vt:lpstr>
      <vt:lpstr>1.5 ผู้เรียนหรือผู้เข้ารับการอบรมปฏิบัติตนตามหลักปรัชญา ของเศรษฐกิจพอเพียง</vt:lpstr>
      <vt:lpstr>1.5 ผู้เรียนหรือผู้เข้ารับการอบรมปฏิบัติตนตามหลักปรัชญา ของเศรษฐกิจพอเพียง (ต่อ)</vt:lpstr>
      <vt:lpstr>1.6 ผู้เรียนหรือผู้เข้ารับการอบรมสามารถใช้เทคโนโลยี ได้อย่างเหมาะสม </vt:lpstr>
      <vt:lpstr>1.6 ผู้เรียนหรือผู้เข้ารับการอบรมสามารถใช้เทคโนโลยี ได้อย่างเหมาะสม (ต่อ)</vt:lpstr>
      <vt:lpstr>1.7 ผู้รับบริการได้รับความรู้และ/หรือประสบการณ์ จากการเข้าร่วมกิจกรรม/โครงการการศึกษาตามอัธยาศัย</vt:lpstr>
      <vt:lpstr>1.7 ผู้รับบริการได้รับความรู้และ/หรือประสบการณ์ จากการเข้าร่วมกิจกรรม/โครงการการศึกษาตามอัธยาศัย (ต่อ)</vt:lpstr>
      <vt:lpstr>ภาพนิ่ง 20</vt:lpstr>
      <vt:lpstr>ภาพนิ่ง 21</vt:lpstr>
      <vt:lpstr>2.1 คุณภาพครูการศึกษาขั้นพื้นฐาน</vt:lpstr>
      <vt:lpstr>2.1 คุณภาพครูการศึกษาขั้นพื้นฐาน (ต่อ)</vt:lpstr>
      <vt:lpstr>2.2 คุณภาพของหลักสูตรสถานศึกษา</vt:lpstr>
      <vt:lpstr>2.2 คุณภาพของหลักสูตรสถานศึกษา (ต่อ)</vt:lpstr>
      <vt:lpstr>2.3 คุณภาพสื่อตามหลักสูตรสถานศึกษา</vt:lpstr>
      <vt:lpstr>2.3 คุณภาพสื่อตามหลักสูตรสถานศึกษา (ต่อ)</vt:lpstr>
      <vt:lpstr>2.4 คุณภาพการจัดกระบวนการเรียนรู้ตามหลักสูตรสถานศึกษา</vt:lpstr>
      <vt:lpstr>2.4 คุณภาพการจัดกระบวนการเรียนรู้ตามหลักสูตรสถานศึกษา (ต่อ)</vt:lpstr>
      <vt:lpstr>2.5 คุณภาพวิทยากรการศึกษาต่อเนื่อง</vt:lpstr>
      <vt:lpstr>2.5 คุณภาพวิทยากรการศึกษาต่อเนื่อง (ต่อ)</vt:lpstr>
      <vt:lpstr>2.6 คุณภาพของหลักสูตรและสื่อการศึกษาต่อเนื่อง</vt:lpstr>
      <vt:lpstr>2.6 คุณภาพของหลักสูตรและสื่อการศึกษาต่อเนื่อง (ต่อ)</vt:lpstr>
      <vt:lpstr>2.6 คุณภาพของหลักสูตรและสื่อการศึกษาต่อเนื่อง (ต่อ)</vt:lpstr>
      <vt:lpstr>2.7 คุณภาพการจัดกระบวนการเรียนรู้การศึกษาต่อเนื่อง</vt:lpstr>
      <vt:lpstr>2.7 คุณภาพการจัดกระบวนการเรียนรู้การศึกษาต่อเนื่อง (ต่อ)</vt:lpstr>
      <vt:lpstr>2.8 คุณภาพผู้จัดกิจกรรมการศึกษาตามอัธยาศัย</vt:lpstr>
      <vt:lpstr>2.8 คุณภาพผู้จัดกิจกรรมการศึกษาตามอัธยาศัย (ต่อ)</vt:lpstr>
      <vt:lpstr>2.9 คุณภาพกระบวนการจัดกิจกรรมการศึกษาตามอัธยาศัย</vt:lpstr>
      <vt:lpstr>2.9 คุณภาพกระบวนการจัดกิจกรรมการศึกษาตามอัธยาศัย (ต่อ)</vt:lpstr>
      <vt:lpstr>ภาพนิ่ง 41</vt:lpstr>
      <vt:lpstr>ภาพนิ่ง 42</vt:lpstr>
      <vt:lpstr>3.1 การบริหารสถานศึกษาตามหลักปรัชญาของเศรษฐกิจพอเพียง และหลักธรรมาภิบาล</vt:lpstr>
      <vt:lpstr>3.1 การบริหารสถานศึกษาตามหลักปรัชญาของเศรษฐกิจพอเพียง และหลักธรรมาภิบาล (ต่อ)</vt:lpstr>
      <vt:lpstr>3.2 การส่งเสริม สนับสนุนการจัดการศึกษาของภาคีเครือข่าย</vt:lpstr>
      <vt:lpstr>3.2 การส่งเสริม สนับสนุนการจัดการศึกษาของภาคีเครือข่าย (ต่อ)</vt:lpstr>
      <vt:lpstr>3.3 การมีส่วนร่วมของคณะกรรมการสถานศึกษา</vt:lpstr>
      <vt:lpstr>3.3 การมีส่วนร่วมของคณะกรรมการสถานศึกษา (ต่อ)</vt:lpstr>
      <vt:lpstr>3.4 การประกันคุณภาพภายในของสถานศึกษา</vt:lpstr>
      <vt:lpstr>3.4 การประกันคุณภาพภายในของสถานศึกษา (ต่อ)</vt:lpstr>
      <vt:lpstr>3.4 การประกันคุณภาพภายในของสถานศึกษา (ต่อ)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mini com</dc:creator>
  <cp:lastModifiedBy>mini com</cp:lastModifiedBy>
  <cp:revision>393</cp:revision>
  <dcterms:created xsi:type="dcterms:W3CDTF">2018-01-22T06:07:50Z</dcterms:created>
  <dcterms:modified xsi:type="dcterms:W3CDTF">2018-01-26T09:30:07Z</dcterms:modified>
</cp:coreProperties>
</file>